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704E-60B5-4462-950F-84730FC90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0CC38-8D3C-46F9-A580-21B6C2FC6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F7A2-AFA3-405F-B5E6-D5741C37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4131-4C32-4931-8031-076DDC93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D61C3-D980-4AFD-8150-9B4B294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EAAC-4B03-4DE2-9F15-7D29C3DE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4A8F8-09B1-40E3-8A26-7376B05A3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FC7C5-7056-4BC0-896B-F66C96E9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4C10D-B482-47CF-B4AA-5C37D6BA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0279D-56BD-4438-B34D-084498E9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86800-B226-49F1-9CD6-4AE3990C4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51B2A-907D-4616-82AB-250D4E22A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B04F1-FAEE-4FB7-BD32-6643E9F5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56093-7A39-40E6-A3AC-6362A0E4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9B78C-B6C1-4B02-B3B0-174B3BC4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C65F-43AE-40AB-B646-984CC3C8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A39D9-8ADA-4A05-97DC-E498D7916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BAAC2-92AA-4DF1-9080-1DADEA6C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3B89-445A-4DE6-B2A5-F8985F48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29EA-9B24-4DD4-854B-60C0930D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5986-47F5-4738-992D-8709680D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038C3-F244-4BCC-B86E-C9E798235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5ED6-1C54-45DB-916F-1ED1A5A3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DECD-A241-4100-9DBD-9D29E6CF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506D6-6773-4A11-8A7C-697EFBD0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BB0B-1018-44D8-B662-ABFBE337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D7364-DDFA-4E77-8498-1B02C604A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E03F3-D1F5-4625-8CFF-345D48958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50B8E-ED2D-4F36-A6C6-53F0C829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3BB60-708C-47CC-95F1-6B6295815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70D8-FDE5-4FA0-BC8C-08341B99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5895-DEE5-419D-9179-1A2CA0FC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8D7FF-A47F-475D-946B-6B1649FE7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51314-4906-4E6A-AED3-7DF2FFA2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BD00B-D269-47A8-A306-B01F7AC24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71B12-B479-4AB4-91FD-DC983542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F5204-E093-4EB0-B3C7-58D73CF0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62F0D-6973-4373-A1C7-6DD13FAB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AFA43-974D-48D9-B05B-299ECDF8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C03-1BDD-496A-A0CC-FBA7E32E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B52DB-B278-43EB-AA89-CE46DB6C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272C3-9122-41B2-BD98-6E49E4B8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2C46A-2E00-4C9C-8427-CC166E6F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28F16-222B-4AA7-9FE0-CEEBDEF9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C43E0-17A4-4A8C-A60E-5D9A5531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DECC4-F0F6-468E-A6B1-77737EAF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D9E1-2E6A-461E-87DE-6011584A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6087-30A7-4392-B9C3-62C62AA90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621DF-81F1-4B6F-8115-67FDD3C03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AD5AB-A173-4BDA-811F-3993D425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9D5BF-A870-421E-B96C-B5AF494B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DEAFB-07B5-46A3-A124-8E1740E1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6916-798A-4E32-AE1D-837BCC32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40324-F77B-4057-B31A-EC2A739B6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E82F9-778A-46B2-ACFB-A50E5476C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0AB97-3E7C-4CC8-9CEE-21B821C0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36BF3-661A-407D-A8C8-7A04646C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53E5C-75BC-421F-B7DC-C23C165C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B1E3-D6CC-4C20-B35F-E1A082DC9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221EB-A49D-4498-94CB-FE370181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5CDD5-FF37-4E6E-8F6A-6C9D5D601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8BEE-1D47-4923-8AC4-1597AE75E6F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5798-DEE4-4F7E-8C31-441C25AE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3CCFA-E242-4FC9-9D43-7EA3C87A8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3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10DD-5096-4820-8A5B-EB7BF43B4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929" y="406400"/>
            <a:ext cx="10575235" cy="2387600"/>
          </a:xfrm>
        </p:spPr>
        <p:txBody>
          <a:bodyPr>
            <a:normAutofit/>
          </a:bodyPr>
          <a:lstStyle/>
          <a:p>
            <a:r>
              <a:rPr lang="en-US" sz="5400" dirty="0" err="1"/>
              <a:t>Résoudre</a:t>
            </a:r>
            <a:r>
              <a:rPr lang="en-US" sz="5400" dirty="0"/>
              <a:t> des </a:t>
            </a:r>
            <a:r>
              <a:rPr lang="en-US" sz="5400" dirty="0" err="1"/>
              <a:t>équations</a:t>
            </a:r>
            <a:r>
              <a:rPr lang="en-US" sz="5400" dirty="0"/>
              <a:t> </a:t>
            </a:r>
            <a:r>
              <a:rPr lang="en-US" sz="5400" dirty="0" err="1"/>
              <a:t>algébriques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7B295-892B-45E7-8F5A-9D20B83DE2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équations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étape</a:t>
            </a:r>
            <a:r>
              <a:rPr lang="en-US" dirty="0"/>
              <a:t> </a:t>
            </a:r>
            <a:r>
              <a:rPr lang="en-US"/>
              <a:t>avec des </a:t>
            </a:r>
            <a:r>
              <a:rPr lang="en-US" dirty="0"/>
              <a:t>constants</a:t>
            </a:r>
          </a:p>
        </p:txBody>
      </p:sp>
    </p:spTree>
    <p:extLst>
      <p:ext uri="{BB962C8B-B14F-4D97-AF65-F5344CB8AC3E}">
        <p14:creationId xmlns:p14="http://schemas.microsoft.com/office/powerpoint/2010/main" val="253489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srgbClr val="FF0000"/>
                </a:solidFill>
              </a:rPr>
              <a:t>=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+ 1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43547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= </a:t>
            </a:r>
            <a:r>
              <a:rPr lang="en-US" sz="2800" i="1" dirty="0"/>
              <a:t>n</a:t>
            </a:r>
            <a:r>
              <a:rPr lang="en-US" sz="2800" dirty="0"/>
              <a:t> + 1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219248" y="2951632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6020462" y="2922750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1427105" y="2948281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1831958" y="2960956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956057" y="294827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F81C4F-E7AB-437D-95A6-13B691CCD493}"/>
              </a:ext>
            </a:extLst>
          </p:cNvPr>
          <p:cNvSpPr/>
          <p:nvPr/>
        </p:nvSpPr>
        <p:spPr>
          <a:xfrm flipH="1">
            <a:off x="2314135" y="2948280"/>
            <a:ext cx="304800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+1 on that side, we need to add -1,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23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03040" y="3414932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1139483" y="50352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dirty="0">
                <a:solidFill>
                  <a:srgbClr val="FF0000"/>
                </a:solidFill>
              </a:rPr>
              <a:t>- 1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+ 1 </a:t>
            </a:r>
            <a:r>
              <a:rPr lang="en-US" sz="2800" dirty="0">
                <a:solidFill>
                  <a:srgbClr val="FF0000"/>
                </a:solidFill>
              </a:rPr>
              <a:t>- 1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0" y="4240743"/>
            <a:ext cx="4205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that there are no zero pairs on the right side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5903937" y="2811291"/>
            <a:ext cx="1103491" cy="5315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5862819" y="2085782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6320192" y="236290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543547" y="5489062"/>
            <a:ext cx="286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-5 = </a:t>
            </a:r>
            <a:r>
              <a:rPr lang="en-US" sz="2800" i="1" dirty="0"/>
              <a:t>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40" y="5343553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-5.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39DF71-EF20-4101-B976-B7B2084D7A94}"/>
              </a:ext>
            </a:extLst>
          </p:cNvPr>
          <p:cNvSpPr/>
          <p:nvPr/>
        </p:nvSpPr>
        <p:spPr>
          <a:xfrm>
            <a:off x="6491697" y="291795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D0DF85-14E2-482E-AF53-3EC62F4FB4A6}"/>
              </a:ext>
            </a:extLst>
          </p:cNvPr>
          <p:cNvSpPr/>
          <p:nvPr/>
        </p:nvSpPr>
        <p:spPr>
          <a:xfrm>
            <a:off x="1427104" y="2469532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-5</a:t>
            </a:r>
            <a:r>
              <a:rPr lang="en-US" dirty="0"/>
              <a:t> 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9138210" y="230168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+ 1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5629755" y="2360909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-4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9053598" y="278338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-5 + 1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9265920" y="325457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1757550" y="4627680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-5,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338267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A89E34-327A-45FC-A438-D80280F78A19}"/>
              </a:ext>
            </a:extLst>
          </p:cNvPr>
          <p:cNvSpPr txBox="1"/>
          <p:nvPr/>
        </p:nvSpPr>
        <p:spPr>
          <a:xfrm>
            <a:off x="7231563" y="4627680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 sides are not equal, you either made a mistake when solving or when substituting.</a:t>
            </a:r>
          </a:p>
        </p:txBody>
      </p:sp>
    </p:spTree>
    <p:extLst>
      <p:ext uri="{BB962C8B-B14F-4D97-AF65-F5344CB8AC3E}">
        <p14:creationId xmlns:p14="http://schemas.microsoft.com/office/powerpoint/2010/main" val="41529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- 2 = -3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= 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70402" y="289538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2245376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5197247" y="293757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5602100" y="2950254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4726199" y="2937577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35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-2 on the same side as </a:t>
            </a:r>
            <a:r>
              <a:rPr lang="en-US" i="1" dirty="0"/>
              <a:t>n</a:t>
            </a:r>
            <a:r>
              <a:rPr lang="en-US" dirty="0"/>
              <a:t>, we need to add +2,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8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03040" y="3388439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960909" y="503861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</a:t>
            </a:r>
            <a:r>
              <a:rPr lang="en-US" sz="2800" dirty="0">
                <a:solidFill>
                  <a:srgbClr val="FF0000"/>
                </a:solidFill>
              </a:rPr>
              <a:t>+ 2 </a:t>
            </a:r>
            <a:r>
              <a:rPr lang="en-US" sz="2800" dirty="0"/>
              <a:t>= -3 </a:t>
            </a:r>
            <a:r>
              <a:rPr lang="en-US" sz="2800" dirty="0">
                <a:solidFill>
                  <a:srgbClr val="FF0000"/>
                </a:solidFill>
              </a:rPr>
              <a:t>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39" y="424286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this time there are  zero pairs on both sides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2178913" y="2311355"/>
            <a:ext cx="1103491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2713620" y="1612480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3282404" y="194246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965797" y="550412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 = 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38" y="5602490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-1.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F771C5-0201-4789-83B1-2649A3F81E01}"/>
              </a:ext>
            </a:extLst>
          </p:cNvPr>
          <p:cNvSpPr/>
          <p:nvPr/>
        </p:nvSpPr>
        <p:spPr>
          <a:xfrm>
            <a:off x="2763579" y="2918278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4B0A08-EAF4-46E6-B4B2-698EB60C012B}"/>
              </a:ext>
            </a:extLst>
          </p:cNvPr>
          <p:cNvSpPr/>
          <p:nvPr/>
        </p:nvSpPr>
        <p:spPr>
          <a:xfrm>
            <a:off x="2218599" y="241082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9F7AC9-5824-445F-A307-AE16F1A33414}"/>
              </a:ext>
            </a:extLst>
          </p:cNvPr>
          <p:cNvSpPr/>
          <p:nvPr/>
        </p:nvSpPr>
        <p:spPr>
          <a:xfrm>
            <a:off x="2763578" y="2425585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E9B8EF-A327-461F-931A-0FE77A900EC6}"/>
              </a:ext>
            </a:extLst>
          </p:cNvPr>
          <p:cNvSpPr/>
          <p:nvPr/>
        </p:nvSpPr>
        <p:spPr>
          <a:xfrm>
            <a:off x="4734951" y="2410827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0DDEAB-376B-4C14-9C75-7E7BC0B20EF9}"/>
              </a:ext>
            </a:extLst>
          </p:cNvPr>
          <p:cNvSpPr/>
          <p:nvPr/>
        </p:nvSpPr>
        <p:spPr>
          <a:xfrm>
            <a:off x="5173748" y="2421641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2624EF-90E5-4B9C-9B25-A1A418B598EA}"/>
              </a:ext>
            </a:extLst>
          </p:cNvPr>
          <p:cNvSpPr/>
          <p:nvPr/>
        </p:nvSpPr>
        <p:spPr>
          <a:xfrm>
            <a:off x="4684660" y="2311354"/>
            <a:ext cx="926388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6377ABFD-DC6D-42EE-9A3B-14B88108E2DA}"/>
              </a:ext>
            </a:extLst>
          </p:cNvPr>
          <p:cNvSpPr/>
          <p:nvPr/>
        </p:nvSpPr>
        <p:spPr>
          <a:xfrm>
            <a:off x="5209012" y="1667198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474313-4D3B-4E39-BD35-45FE398AE9C2}"/>
              </a:ext>
            </a:extLst>
          </p:cNvPr>
          <p:cNvSpPr txBox="1"/>
          <p:nvPr/>
        </p:nvSpPr>
        <p:spPr>
          <a:xfrm flipH="1">
            <a:off x="5712127" y="1941912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</p:spTree>
    <p:extLst>
      <p:ext uri="{BB962C8B-B14F-4D97-AF65-F5344CB8AC3E}">
        <p14:creationId xmlns:p14="http://schemas.microsoft.com/office/powerpoint/2010/main" val="4219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27" grpId="0" animBg="1"/>
      <p:bldP spid="28" grpId="0" animBg="1"/>
      <p:bldP spid="29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-1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5600477" y="24131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9022870" y="2404556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-3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5440256" y="2952661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-1 - 2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5768523" y="345087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343319" y="4596428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-1,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9996448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dirty="0">
                <a:solidFill>
                  <a:srgbClr val="FF0000"/>
                </a:solidFill>
              </a:rPr>
              <a:t>1 =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+ 3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i="1" dirty="0"/>
              <a:t> = n</a:t>
            </a:r>
            <a:r>
              <a:rPr lang="en-US" sz="2800" dirty="0"/>
              <a:t> + 3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159445" y="295956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5886854" y="248171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1728488" y="2343652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2224486" y="2343652"/>
            <a:ext cx="348146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1119522" y="2353775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+3 on the same side as </a:t>
            </a:r>
            <a:r>
              <a:rPr lang="en-US" i="1" dirty="0"/>
              <a:t>n</a:t>
            </a:r>
            <a:r>
              <a:rPr lang="en-US" dirty="0"/>
              <a:t>, we need to add -3,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2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22239" y="3464950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1012031" y="5051398"/>
            <a:ext cx="2874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1 - </a:t>
            </a:r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+ 3 </a:t>
            </a:r>
            <a:r>
              <a:rPr lang="en-US" sz="2800" dirty="0">
                <a:solidFill>
                  <a:srgbClr val="FF0000"/>
                </a:solidFill>
              </a:rPr>
              <a:t>- 3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0" y="4276010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5820392" y="2371433"/>
            <a:ext cx="1574539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1103616" y="1627104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1654243" y="192836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298096" y="556567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-2 </a:t>
            </a:r>
            <a:r>
              <a:rPr lang="en-US" sz="2800" i="1" dirty="0"/>
              <a:t>= n</a:t>
            </a:r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22239" y="5165568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-2.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F771C5-0201-4789-83B1-2649A3F81E01}"/>
              </a:ext>
            </a:extLst>
          </p:cNvPr>
          <p:cNvSpPr/>
          <p:nvPr/>
        </p:nvSpPr>
        <p:spPr>
          <a:xfrm>
            <a:off x="6348965" y="2486553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4B0A08-EAF4-46E6-B4B2-698EB60C012B}"/>
              </a:ext>
            </a:extLst>
          </p:cNvPr>
          <p:cNvSpPr/>
          <p:nvPr/>
        </p:nvSpPr>
        <p:spPr>
          <a:xfrm>
            <a:off x="5934010" y="2941412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9F7AC9-5824-445F-A307-AE16F1A33414}"/>
              </a:ext>
            </a:extLst>
          </p:cNvPr>
          <p:cNvSpPr/>
          <p:nvPr/>
        </p:nvSpPr>
        <p:spPr>
          <a:xfrm>
            <a:off x="6403230" y="295065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E9B8EF-A327-461F-931A-0FE77A900EC6}"/>
              </a:ext>
            </a:extLst>
          </p:cNvPr>
          <p:cNvSpPr/>
          <p:nvPr/>
        </p:nvSpPr>
        <p:spPr>
          <a:xfrm>
            <a:off x="1144196" y="293076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2624EF-90E5-4B9C-9B25-A1A418B598EA}"/>
              </a:ext>
            </a:extLst>
          </p:cNvPr>
          <p:cNvSpPr/>
          <p:nvPr/>
        </p:nvSpPr>
        <p:spPr>
          <a:xfrm>
            <a:off x="1012031" y="2291313"/>
            <a:ext cx="572127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6377ABFD-DC6D-42EE-9A3B-14B88108E2DA}"/>
              </a:ext>
            </a:extLst>
          </p:cNvPr>
          <p:cNvSpPr/>
          <p:nvPr/>
        </p:nvSpPr>
        <p:spPr>
          <a:xfrm>
            <a:off x="6497255" y="1636842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474313-4D3B-4E39-BD35-45FE398AE9C2}"/>
              </a:ext>
            </a:extLst>
          </p:cNvPr>
          <p:cNvSpPr txBox="1"/>
          <p:nvPr/>
        </p:nvSpPr>
        <p:spPr>
          <a:xfrm flipH="1">
            <a:off x="5712127" y="1941912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B2E3C29-BC9B-45D2-B8B2-265F72CEE308}"/>
              </a:ext>
            </a:extLst>
          </p:cNvPr>
          <p:cNvSpPr/>
          <p:nvPr/>
        </p:nvSpPr>
        <p:spPr>
          <a:xfrm>
            <a:off x="6870339" y="2972862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B980D0-55D5-4480-AA7A-DA0A68855C89}"/>
              </a:ext>
            </a:extLst>
          </p:cNvPr>
          <p:cNvSpPr/>
          <p:nvPr/>
        </p:nvSpPr>
        <p:spPr>
          <a:xfrm>
            <a:off x="6840462" y="2484047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27" grpId="0" animBg="1"/>
      <p:bldP spid="28" grpId="0" animBg="1"/>
      <p:bldP spid="29" grpId="0" animBg="1"/>
      <p:bldP spid="41" grpId="0" animBg="1"/>
      <p:bldP spid="43" grpId="0" animBg="1"/>
      <p:bldP spid="44" grpId="0" animBg="1"/>
      <p:bldP spid="45" grpId="0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-2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9150969" y="2277429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5691233" y="2330325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9040426" y="274107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-2 + 3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9355015" y="3295057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343319" y="4596428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-1,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278285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20348" y="2814430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 </a:t>
            </a:r>
            <a:r>
              <a:rPr lang="en-US" sz="2800" dirty="0">
                <a:solidFill>
                  <a:srgbClr val="FF0000"/>
                </a:solidFill>
              </a:rPr>
              <a:t>- 5 </a:t>
            </a:r>
            <a:r>
              <a:rPr lang="en-US" sz="2800" dirty="0"/>
              <a:t>= 2 </a:t>
            </a:r>
            <a:r>
              <a:rPr lang="en-US" sz="2800" dirty="0">
                <a:solidFill>
                  <a:srgbClr val="FF0000"/>
                </a:solidFill>
              </a:rPr>
              <a:t>- 5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3101009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05600" y="229121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10118034" y="228434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6705600" y="285087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-3 + 5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6977269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9267899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i="1" dirty="0"/>
              <a:t>= n </a:t>
            </a:r>
            <a:r>
              <a:rPr lang="en-US" sz="2800" dirty="0"/>
              <a:t>+ 2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22364" y="2814430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dirty="0">
                <a:solidFill>
                  <a:srgbClr val="FF0000"/>
                </a:solidFill>
              </a:rPr>
              <a:t>- 2 </a:t>
            </a:r>
            <a:r>
              <a:rPr lang="en-US" sz="2800" dirty="0"/>
              <a:t>= n + 2 </a:t>
            </a:r>
            <a:r>
              <a:rPr lang="en-US" sz="2800" dirty="0">
                <a:solidFill>
                  <a:srgbClr val="FF0000"/>
                </a:solidFill>
              </a:rPr>
              <a:t>- 2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2710070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-6 = </a:t>
            </a:r>
            <a:r>
              <a:rPr lang="en-US" sz="2800" i="1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0320" y="2298234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+ 2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9840320" y="2835126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-6 + 2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10164418" y="3469838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11995349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 </a:t>
            </a:r>
            <a:r>
              <a:rPr lang="en-US" sz="2800" dirty="0"/>
              <a:t>- 6 =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99611" y="2807229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- 6 </a:t>
            </a:r>
            <a:r>
              <a:rPr lang="en-US" sz="2800" dirty="0">
                <a:solidFill>
                  <a:srgbClr val="FF0000"/>
                </a:solidFill>
              </a:rPr>
              <a:t>+ 6 </a:t>
            </a:r>
            <a:r>
              <a:rPr lang="en-US" sz="2800" dirty="0"/>
              <a:t>= 7 </a:t>
            </a:r>
            <a:r>
              <a:rPr lang="en-US" sz="2800" dirty="0">
                <a:solidFill>
                  <a:srgbClr val="FF0000"/>
                </a:solidFill>
              </a:rPr>
              <a:t>+ 6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318109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13</a:t>
            </a:r>
            <a:endParaRPr lang="en-US" sz="2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- 6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0320" y="2298234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/>
              <a:t>7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6664836" y="2807229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13 - 6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709654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20090970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= </a:t>
            </a:r>
            <a:r>
              <a:rPr lang="en-US" sz="2800" i="1" dirty="0"/>
              <a:t>n </a:t>
            </a:r>
            <a:r>
              <a:rPr lang="en-US" sz="2800" dirty="0"/>
              <a:t>- 8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083174" y="2779103"/>
            <a:ext cx="2711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</a:t>
            </a:r>
            <a:r>
              <a:rPr lang="en-US" sz="2800" dirty="0">
                <a:solidFill>
                  <a:srgbClr val="FF0000"/>
                </a:solidFill>
              </a:rPr>
              <a:t>+ 8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- 8 </a:t>
            </a:r>
            <a:r>
              <a:rPr lang="en-US" sz="2800" dirty="0">
                <a:solidFill>
                  <a:srgbClr val="FF0000"/>
                </a:solidFill>
              </a:rPr>
              <a:t>+ 8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274601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 = </a:t>
            </a:r>
            <a:r>
              <a:rPr lang="en-US" sz="2800" i="1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2336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- 8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9842336" y="277910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7 - 8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9959926" y="3329326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1441517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6A00-F525-4925-832B-36B5A48D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Warm-Up:</a:t>
            </a:r>
            <a:r>
              <a:rPr lang="en-US" dirty="0"/>
              <a:t>  Complete the following questions and then click to check your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B5CBF-D87A-46D6-B9D0-ED4ED5747A2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32703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-6 - 11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4 - (-2)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(-12) + (-5)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-3 + 8 =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BBCC1-5FF9-47C4-B0BE-0A0EA9262D08}"/>
              </a:ext>
            </a:extLst>
          </p:cNvPr>
          <p:cNvSpPr txBox="1"/>
          <p:nvPr/>
        </p:nvSpPr>
        <p:spPr>
          <a:xfrm>
            <a:off x="6231988" y="1825625"/>
            <a:ext cx="23493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(-1) - (-9)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(+3) + (-13)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2 – 5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(-3) + (+6) =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6BE39B-88EE-4546-9A3B-4863C0F3831E}"/>
              </a:ext>
            </a:extLst>
          </p:cNvPr>
          <p:cNvSpPr txBox="1">
            <a:spLocks/>
          </p:cNvSpPr>
          <p:nvPr/>
        </p:nvSpPr>
        <p:spPr>
          <a:xfrm>
            <a:off x="2777196" y="1785987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804E21-9928-4BB9-8B15-BC90F7C8EF6B}"/>
              </a:ext>
            </a:extLst>
          </p:cNvPr>
          <p:cNvSpPr txBox="1">
            <a:spLocks/>
          </p:cNvSpPr>
          <p:nvPr/>
        </p:nvSpPr>
        <p:spPr>
          <a:xfrm>
            <a:off x="8124678" y="182562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82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1CED-1AF5-4CB8-A4D4-0037CBD2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goal:  To solve equations using algebra.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23284-1937-442A-B95B-9100E711938F}"/>
              </a:ext>
            </a:extLst>
          </p:cNvPr>
          <p:cNvSpPr txBox="1"/>
          <p:nvPr/>
        </p:nvSpPr>
        <p:spPr>
          <a:xfrm>
            <a:off x="838199" y="1498771"/>
            <a:ext cx="10098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have already seen solving equations using inspection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0D0FD-510D-4A34-9513-5552EE3E27C7}"/>
              </a:ext>
            </a:extLst>
          </p:cNvPr>
          <p:cNvSpPr txBox="1"/>
          <p:nvPr/>
        </p:nvSpPr>
        <p:spPr>
          <a:xfrm>
            <a:off x="838196" y="2211988"/>
            <a:ext cx="10098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example,</a:t>
            </a:r>
          </a:p>
          <a:p>
            <a:endParaRPr lang="en-US" sz="2800" dirty="0"/>
          </a:p>
          <a:p>
            <a:r>
              <a:rPr lang="en-US" sz="2800" i="1" dirty="0"/>
              <a:t>n</a:t>
            </a:r>
            <a:r>
              <a:rPr lang="en-US" sz="2800" dirty="0"/>
              <a:t> + 2 = 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3FBD1C-6256-4D15-BC60-D81B983B9D68}"/>
              </a:ext>
            </a:extLst>
          </p:cNvPr>
          <p:cNvSpPr txBox="1"/>
          <p:nvPr/>
        </p:nvSpPr>
        <p:spPr>
          <a:xfrm>
            <a:off x="838197" y="3786980"/>
            <a:ext cx="10098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know that </a:t>
            </a:r>
            <a:r>
              <a:rPr lang="en-US" sz="2800" i="1" dirty="0"/>
              <a:t>n</a:t>
            </a:r>
            <a:r>
              <a:rPr lang="en-US" sz="2800" dirty="0"/>
              <a:t> means “a number”.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57D32-FA70-4713-8FD2-53E6CCE7DE7C}"/>
              </a:ext>
            </a:extLst>
          </p:cNvPr>
          <p:cNvSpPr/>
          <p:nvPr/>
        </p:nvSpPr>
        <p:spPr>
          <a:xfrm>
            <a:off x="838197" y="4574400"/>
            <a:ext cx="919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So, a number plus 2 equals 5 means that  </a:t>
            </a:r>
            <a:r>
              <a:rPr lang="en-US" sz="2800" i="1" dirty="0"/>
              <a:t>n</a:t>
            </a:r>
            <a:r>
              <a:rPr lang="en-US" sz="2800" dirty="0"/>
              <a:t> = 3, since 3 + 2 =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3531D-EED6-4285-8FB8-56C7AA560FC0}"/>
              </a:ext>
            </a:extLst>
          </p:cNvPr>
          <p:cNvSpPr txBox="1"/>
          <p:nvPr/>
        </p:nvSpPr>
        <p:spPr>
          <a:xfrm>
            <a:off x="838196" y="5382691"/>
            <a:ext cx="10098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Today, we are going to learn how to solve it algebraically, so that when the equations become more difficult, we will be able to solve them efficiently.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1E50-4645-42FD-9713-BF0520AA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of all, we need to learn how to represent equations using algebra tiles.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79205F-CA91-4C8A-8B10-AE407A42C58C}"/>
              </a:ext>
            </a:extLst>
          </p:cNvPr>
          <p:cNvSpPr/>
          <p:nvPr/>
        </p:nvSpPr>
        <p:spPr>
          <a:xfrm>
            <a:off x="1060174" y="322941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CC01BC4-6BCE-4A13-8457-8D92CDDB5EE9}"/>
              </a:ext>
            </a:extLst>
          </p:cNvPr>
          <p:cNvSpPr/>
          <p:nvPr/>
        </p:nvSpPr>
        <p:spPr>
          <a:xfrm>
            <a:off x="4210929" y="3373250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2AFD16-D8A2-4751-A08B-2F1385C13516}"/>
              </a:ext>
            </a:extLst>
          </p:cNvPr>
          <p:cNvSpPr/>
          <p:nvPr/>
        </p:nvSpPr>
        <p:spPr>
          <a:xfrm>
            <a:off x="1041621" y="4404669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29BF862-DCF4-4E08-BF84-1D5804C1AC7B}"/>
              </a:ext>
            </a:extLst>
          </p:cNvPr>
          <p:cNvSpPr/>
          <p:nvPr/>
        </p:nvSpPr>
        <p:spPr>
          <a:xfrm>
            <a:off x="2138289" y="4611811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91905-1598-415A-83E2-E50B54732142}"/>
              </a:ext>
            </a:extLst>
          </p:cNvPr>
          <p:cNvSpPr/>
          <p:nvPr/>
        </p:nvSpPr>
        <p:spPr>
          <a:xfrm>
            <a:off x="1060174" y="565596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F5EB96B-BEBC-4314-8D10-799DA766F93D}"/>
              </a:ext>
            </a:extLst>
          </p:cNvPr>
          <p:cNvSpPr/>
          <p:nvPr/>
        </p:nvSpPr>
        <p:spPr>
          <a:xfrm>
            <a:off x="2024320" y="5799801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CD9969-217D-4716-9DEF-3F70940777F9}"/>
              </a:ext>
            </a:extLst>
          </p:cNvPr>
          <p:cNvSpPr txBox="1">
            <a:spLocks/>
          </p:cNvSpPr>
          <p:nvPr/>
        </p:nvSpPr>
        <p:spPr>
          <a:xfrm>
            <a:off x="6397538" y="28581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n</a:t>
            </a:r>
            <a:r>
              <a:rPr lang="en-US" sz="2800" dirty="0"/>
              <a:t> (the variable)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35B2EB8-2F19-458F-897A-497683C115A9}"/>
              </a:ext>
            </a:extLst>
          </p:cNvPr>
          <p:cNvSpPr txBox="1">
            <a:spLocks/>
          </p:cNvSpPr>
          <p:nvPr/>
        </p:nvSpPr>
        <p:spPr>
          <a:xfrm>
            <a:off x="990600" y="17253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We will use the following shapes to help us: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6D9683-9601-4365-9A1B-33B5B1EAFA60}"/>
              </a:ext>
            </a:extLst>
          </p:cNvPr>
          <p:cNvSpPr txBox="1">
            <a:spLocks/>
          </p:cNvSpPr>
          <p:nvPr/>
        </p:nvSpPr>
        <p:spPr>
          <a:xfrm>
            <a:off x="4324898" y="4096740"/>
            <a:ext cx="978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+1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371EDA0-018A-4D97-9D66-A36DBF41772B}"/>
              </a:ext>
            </a:extLst>
          </p:cNvPr>
          <p:cNvSpPr txBox="1">
            <a:spLocks/>
          </p:cNvSpPr>
          <p:nvPr/>
        </p:nvSpPr>
        <p:spPr>
          <a:xfrm>
            <a:off x="4245180" y="5284730"/>
            <a:ext cx="978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90194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0F78-BA07-44D2-B470-CE960793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represent some algebraic expressions using tiles.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0B8FE4-24A7-4CDC-842E-1EA45C4E0CD6}"/>
              </a:ext>
            </a:extLst>
          </p:cNvPr>
          <p:cNvSpPr txBox="1">
            <a:spLocks/>
          </p:cNvSpPr>
          <p:nvPr/>
        </p:nvSpPr>
        <p:spPr>
          <a:xfrm>
            <a:off x="838200" y="1980565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+3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027B75-7544-4D49-9AEC-00E6050CE00C}"/>
              </a:ext>
            </a:extLst>
          </p:cNvPr>
          <p:cNvSpPr txBox="1">
            <a:spLocks/>
          </p:cNvSpPr>
          <p:nvPr/>
        </p:nvSpPr>
        <p:spPr>
          <a:xfrm>
            <a:off x="838200" y="2933223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-4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5F75C-6B75-47E4-8C7D-C3FC66C2C709}"/>
              </a:ext>
            </a:extLst>
          </p:cNvPr>
          <p:cNvSpPr txBox="1">
            <a:spLocks/>
          </p:cNvSpPr>
          <p:nvPr/>
        </p:nvSpPr>
        <p:spPr>
          <a:xfrm>
            <a:off x="838200" y="4032531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9939D7-4C10-491A-8A08-C915E8B30607}"/>
              </a:ext>
            </a:extLst>
          </p:cNvPr>
          <p:cNvSpPr txBox="1">
            <a:spLocks/>
          </p:cNvSpPr>
          <p:nvPr/>
        </p:nvSpPr>
        <p:spPr>
          <a:xfrm>
            <a:off x="838199" y="5149727"/>
            <a:ext cx="1314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m</a:t>
            </a:r>
            <a:r>
              <a:rPr lang="en-US" sz="3200" dirty="0"/>
              <a:t> + 2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B0017-9A71-4B68-87F6-68A3B09F3C5C}"/>
              </a:ext>
            </a:extLst>
          </p:cNvPr>
          <p:cNvSpPr/>
          <p:nvPr/>
        </p:nvSpPr>
        <p:spPr>
          <a:xfrm>
            <a:off x="1658815" y="2547699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87F7D0-C4D2-4457-9EDA-631CCD246EF5}"/>
              </a:ext>
            </a:extLst>
          </p:cNvPr>
          <p:cNvSpPr/>
          <p:nvPr/>
        </p:nvSpPr>
        <p:spPr>
          <a:xfrm>
            <a:off x="1658815" y="3478036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939A6BE-B588-48C1-9FD8-735CA9BC7F2E}"/>
              </a:ext>
            </a:extLst>
          </p:cNvPr>
          <p:cNvSpPr/>
          <p:nvPr/>
        </p:nvSpPr>
        <p:spPr>
          <a:xfrm>
            <a:off x="1658815" y="4595232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A5F134B-DCC8-4974-8688-37E62CE08FD7}"/>
              </a:ext>
            </a:extLst>
          </p:cNvPr>
          <p:cNvSpPr/>
          <p:nvPr/>
        </p:nvSpPr>
        <p:spPr>
          <a:xfrm>
            <a:off x="2152356" y="5716861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AC074E-BC98-442F-BE97-99712D16FFCE}"/>
              </a:ext>
            </a:extLst>
          </p:cNvPr>
          <p:cNvSpPr/>
          <p:nvPr/>
        </p:nvSpPr>
        <p:spPr>
          <a:xfrm>
            <a:off x="3863161" y="235363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D30772-7AD1-472F-B7D3-BDB034D6E2CA}"/>
              </a:ext>
            </a:extLst>
          </p:cNvPr>
          <p:cNvSpPr/>
          <p:nvPr/>
        </p:nvSpPr>
        <p:spPr>
          <a:xfrm>
            <a:off x="4687879" y="235012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27AA9-4300-4499-AE51-18222D5C61CA}"/>
              </a:ext>
            </a:extLst>
          </p:cNvPr>
          <p:cNvSpPr/>
          <p:nvPr/>
        </p:nvSpPr>
        <p:spPr>
          <a:xfrm>
            <a:off x="5552457" y="235012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730CEB-7356-414E-B04E-870BA5FB6181}"/>
              </a:ext>
            </a:extLst>
          </p:cNvPr>
          <p:cNvSpPr/>
          <p:nvPr/>
        </p:nvSpPr>
        <p:spPr>
          <a:xfrm>
            <a:off x="3863161" y="3306128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D9679C-D9A3-4ACF-920D-8782CE295CB2}"/>
              </a:ext>
            </a:extLst>
          </p:cNvPr>
          <p:cNvSpPr/>
          <p:nvPr/>
        </p:nvSpPr>
        <p:spPr>
          <a:xfrm>
            <a:off x="4683776" y="3306128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9C00B-E24F-4C58-92DC-04BCC6FF871F}"/>
              </a:ext>
            </a:extLst>
          </p:cNvPr>
          <p:cNvSpPr/>
          <p:nvPr/>
        </p:nvSpPr>
        <p:spPr>
          <a:xfrm>
            <a:off x="5552457" y="330111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825775-F8DD-45E3-B1F3-4A920DC559FD}"/>
              </a:ext>
            </a:extLst>
          </p:cNvPr>
          <p:cNvSpPr/>
          <p:nvPr/>
        </p:nvSpPr>
        <p:spPr>
          <a:xfrm>
            <a:off x="6373072" y="330111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DB3FCC-1AD1-4949-83C7-A8F041AE2969}"/>
              </a:ext>
            </a:extLst>
          </p:cNvPr>
          <p:cNvSpPr/>
          <p:nvPr/>
        </p:nvSpPr>
        <p:spPr>
          <a:xfrm>
            <a:off x="3863161" y="443752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0FF8B0-C3C1-460D-9203-525FAD2FE47E}"/>
              </a:ext>
            </a:extLst>
          </p:cNvPr>
          <p:cNvSpPr/>
          <p:nvPr/>
        </p:nvSpPr>
        <p:spPr>
          <a:xfrm>
            <a:off x="4221045" y="5562695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5B9383-C105-43F9-8DCE-00BBBA7158F1}"/>
              </a:ext>
            </a:extLst>
          </p:cNvPr>
          <p:cNvSpPr/>
          <p:nvPr/>
        </p:nvSpPr>
        <p:spPr>
          <a:xfrm>
            <a:off x="7363672" y="5562695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A80E-B2FD-4397-B874-B9A16AB8B73A}"/>
              </a:ext>
            </a:extLst>
          </p:cNvPr>
          <p:cNvSpPr/>
          <p:nvPr/>
        </p:nvSpPr>
        <p:spPr>
          <a:xfrm>
            <a:off x="8218209" y="5562695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0F78-BA07-44D2-B470-CE960793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more.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0B8FE4-24A7-4CDC-842E-1EA45C4E0CD6}"/>
              </a:ext>
            </a:extLst>
          </p:cNvPr>
          <p:cNvSpPr txBox="1">
            <a:spLocks/>
          </p:cNvSpPr>
          <p:nvPr/>
        </p:nvSpPr>
        <p:spPr>
          <a:xfrm>
            <a:off x="347408" y="1966888"/>
            <a:ext cx="11453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n</a:t>
            </a:r>
            <a:r>
              <a:rPr lang="en-US" sz="3200" dirty="0"/>
              <a:t> - 1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027B75-7544-4D49-9AEC-00E6050CE00C}"/>
              </a:ext>
            </a:extLst>
          </p:cNvPr>
          <p:cNvSpPr txBox="1">
            <a:spLocks/>
          </p:cNvSpPr>
          <p:nvPr/>
        </p:nvSpPr>
        <p:spPr>
          <a:xfrm>
            <a:off x="330616" y="2915573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3</a:t>
            </a:r>
            <a:r>
              <a:rPr lang="en-US" sz="3200" i="1" dirty="0"/>
              <a:t>f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5F75C-6B75-47E4-8C7D-C3FC66C2C709}"/>
              </a:ext>
            </a:extLst>
          </p:cNvPr>
          <p:cNvSpPr txBox="1">
            <a:spLocks/>
          </p:cNvSpPr>
          <p:nvPr/>
        </p:nvSpPr>
        <p:spPr>
          <a:xfrm>
            <a:off x="64395" y="4107731"/>
            <a:ext cx="13391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i="1" dirty="0"/>
              <a:t>w </a:t>
            </a:r>
            <a:r>
              <a:rPr lang="en-US" sz="3200" dirty="0"/>
              <a:t>+ 3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9939D7-4C10-491A-8A08-C915E8B30607}"/>
              </a:ext>
            </a:extLst>
          </p:cNvPr>
          <p:cNvSpPr txBox="1">
            <a:spLocks/>
          </p:cNvSpPr>
          <p:nvPr/>
        </p:nvSpPr>
        <p:spPr>
          <a:xfrm>
            <a:off x="193621" y="5231593"/>
            <a:ext cx="1314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3</a:t>
            </a:r>
            <a:r>
              <a:rPr lang="en-US" sz="3200" i="1" dirty="0"/>
              <a:t>p</a:t>
            </a:r>
            <a:r>
              <a:rPr lang="en-US" sz="3200" dirty="0"/>
              <a:t> - 1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B0017-9A71-4B68-87F6-68A3B09F3C5C}"/>
              </a:ext>
            </a:extLst>
          </p:cNvPr>
          <p:cNvSpPr/>
          <p:nvPr/>
        </p:nvSpPr>
        <p:spPr>
          <a:xfrm>
            <a:off x="1345234" y="2525377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87F7D0-C4D2-4457-9EDA-631CCD246EF5}"/>
              </a:ext>
            </a:extLst>
          </p:cNvPr>
          <p:cNvSpPr/>
          <p:nvPr/>
        </p:nvSpPr>
        <p:spPr>
          <a:xfrm>
            <a:off x="1028519" y="3493117"/>
            <a:ext cx="1475530" cy="21401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939A6BE-B588-48C1-9FD8-735CA9BC7F2E}"/>
              </a:ext>
            </a:extLst>
          </p:cNvPr>
          <p:cNvSpPr/>
          <p:nvPr/>
        </p:nvSpPr>
        <p:spPr>
          <a:xfrm>
            <a:off x="1367913" y="4674867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A5F134B-DCC8-4974-8688-37E62CE08FD7}"/>
              </a:ext>
            </a:extLst>
          </p:cNvPr>
          <p:cNvSpPr/>
          <p:nvPr/>
        </p:nvSpPr>
        <p:spPr>
          <a:xfrm>
            <a:off x="1367913" y="5776564"/>
            <a:ext cx="1136136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DB3FCC-1AD1-4949-83C7-A8F041AE2969}"/>
              </a:ext>
            </a:extLst>
          </p:cNvPr>
          <p:cNvSpPr/>
          <p:nvPr/>
        </p:nvSpPr>
        <p:spPr>
          <a:xfrm>
            <a:off x="3382646" y="442757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0FF8B0-C3C1-460D-9203-525FAD2FE47E}"/>
              </a:ext>
            </a:extLst>
          </p:cNvPr>
          <p:cNvSpPr/>
          <p:nvPr/>
        </p:nvSpPr>
        <p:spPr>
          <a:xfrm>
            <a:off x="2726253" y="5580662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2286C5-9E4A-4415-BA31-4CD44A3F8EC5}"/>
              </a:ext>
            </a:extLst>
          </p:cNvPr>
          <p:cNvSpPr/>
          <p:nvPr/>
        </p:nvSpPr>
        <p:spPr>
          <a:xfrm>
            <a:off x="3579362" y="2319797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DC3A0B-C1EC-49F4-8A39-72850D721261}"/>
              </a:ext>
            </a:extLst>
          </p:cNvPr>
          <p:cNvSpPr/>
          <p:nvPr/>
        </p:nvSpPr>
        <p:spPr>
          <a:xfrm>
            <a:off x="6824053" y="2319797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880E25-11DE-4D39-B189-314F1913345C}"/>
              </a:ext>
            </a:extLst>
          </p:cNvPr>
          <p:cNvSpPr/>
          <p:nvPr/>
        </p:nvSpPr>
        <p:spPr>
          <a:xfrm>
            <a:off x="2845725" y="3292451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E26A0B-D672-4B08-897C-9633ADE8787C}"/>
              </a:ext>
            </a:extLst>
          </p:cNvPr>
          <p:cNvSpPr/>
          <p:nvPr/>
        </p:nvSpPr>
        <p:spPr>
          <a:xfrm>
            <a:off x="5984912" y="3281468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57E807-EB05-4D56-A7BC-A12B4C7F324F}"/>
              </a:ext>
            </a:extLst>
          </p:cNvPr>
          <p:cNvSpPr/>
          <p:nvPr/>
        </p:nvSpPr>
        <p:spPr>
          <a:xfrm>
            <a:off x="9124099" y="3281468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16E7B6-E84E-4652-9A57-A8CFA1C80AE7}"/>
              </a:ext>
            </a:extLst>
          </p:cNvPr>
          <p:cNvSpPr/>
          <p:nvPr/>
        </p:nvSpPr>
        <p:spPr>
          <a:xfrm>
            <a:off x="6428579" y="4416590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1F6AC3-BEBA-46D4-9969-EAF507F17713}"/>
              </a:ext>
            </a:extLst>
          </p:cNvPr>
          <p:cNvSpPr/>
          <p:nvPr/>
        </p:nvSpPr>
        <p:spPr>
          <a:xfrm>
            <a:off x="9474512" y="4416590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5E6493A-929A-4807-A327-3F2B171A880A}"/>
              </a:ext>
            </a:extLst>
          </p:cNvPr>
          <p:cNvSpPr/>
          <p:nvPr/>
        </p:nvSpPr>
        <p:spPr>
          <a:xfrm>
            <a:off x="10190050" y="4418673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327706-FFF5-4E55-9796-6EF8A792A080}"/>
              </a:ext>
            </a:extLst>
          </p:cNvPr>
          <p:cNvSpPr/>
          <p:nvPr/>
        </p:nvSpPr>
        <p:spPr>
          <a:xfrm>
            <a:off x="10899613" y="4427573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1FDAA75-E356-40AE-8C0B-0CE10A3531D1}"/>
              </a:ext>
            </a:extLst>
          </p:cNvPr>
          <p:cNvSpPr/>
          <p:nvPr/>
        </p:nvSpPr>
        <p:spPr>
          <a:xfrm>
            <a:off x="5671215" y="558067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3DC86B-A47F-44DA-B3CB-5980A6BA7A86}"/>
              </a:ext>
            </a:extLst>
          </p:cNvPr>
          <p:cNvSpPr/>
          <p:nvPr/>
        </p:nvSpPr>
        <p:spPr>
          <a:xfrm>
            <a:off x="8616177" y="5580662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05054B-E436-4A46-906A-148F6F08C730}"/>
              </a:ext>
            </a:extLst>
          </p:cNvPr>
          <p:cNvSpPr/>
          <p:nvPr/>
        </p:nvSpPr>
        <p:spPr>
          <a:xfrm>
            <a:off x="11538710" y="5579092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71C9-E860-4555-98C0-E0A10D78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we are ready for equations.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40F2476-A6C5-4A3D-8CB8-D0D0F8E4909F}"/>
              </a:ext>
            </a:extLst>
          </p:cNvPr>
          <p:cNvSpPr txBox="1">
            <a:spLocks/>
          </p:cNvSpPr>
          <p:nvPr/>
        </p:nvSpPr>
        <p:spPr>
          <a:xfrm>
            <a:off x="838200" y="13300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Remember that equations contain an </a:t>
            </a:r>
            <a:r>
              <a:rPr lang="en-US" sz="2800" dirty="0">
                <a:solidFill>
                  <a:srgbClr val="FF0000"/>
                </a:solidFill>
              </a:rPr>
              <a:t>equal</a:t>
            </a:r>
            <a:r>
              <a:rPr lang="en-US" sz="2800" dirty="0"/>
              <a:t> sign and </a:t>
            </a:r>
            <a:r>
              <a:rPr lang="en-US" sz="2800" dirty="0">
                <a:solidFill>
                  <a:srgbClr val="FF0000"/>
                </a:solidFill>
              </a:rPr>
              <a:t>two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sides</a:t>
            </a:r>
            <a:r>
              <a:rPr lang="en-US" sz="2800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73CF56-7623-4BE6-BFD2-5BA337B51EC0}"/>
              </a:ext>
            </a:extLst>
          </p:cNvPr>
          <p:cNvSpPr txBox="1">
            <a:spLocks/>
          </p:cNvSpPr>
          <p:nvPr/>
        </p:nvSpPr>
        <p:spPr>
          <a:xfrm>
            <a:off x="838200" y="21164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Also, equations are balances.  </a:t>
            </a:r>
            <a:r>
              <a:rPr lang="en-US" sz="2800" dirty="0">
                <a:solidFill>
                  <a:srgbClr val="FF0000"/>
                </a:solidFill>
              </a:rPr>
              <a:t>Both sides</a:t>
            </a:r>
            <a:r>
              <a:rPr lang="en-US" sz="2800" dirty="0"/>
              <a:t> are </a:t>
            </a:r>
            <a:r>
              <a:rPr lang="en-US" sz="2800" dirty="0">
                <a:solidFill>
                  <a:srgbClr val="FF0000"/>
                </a:solidFill>
              </a:rPr>
              <a:t>equal</a:t>
            </a:r>
            <a:r>
              <a:rPr lang="en-US" sz="2800" dirty="0"/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DF037D-3F94-4FE0-A616-8B9BDD7D049A}"/>
              </a:ext>
            </a:extLst>
          </p:cNvPr>
          <p:cNvSpPr txBox="1">
            <a:spLocks/>
          </p:cNvSpPr>
          <p:nvPr/>
        </p:nvSpPr>
        <p:spPr>
          <a:xfrm>
            <a:off x="838200" y="44068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solve an equation, we need to </a:t>
            </a:r>
            <a:r>
              <a:rPr lang="en-US" sz="2800" dirty="0">
                <a:solidFill>
                  <a:srgbClr val="FF0000"/>
                </a:solidFill>
              </a:rPr>
              <a:t>isolate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FF0000"/>
                </a:solidFill>
              </a:rPr>
              <a:t>variable</a:t>
            </a:r>
            <a:r>
              <a:rPr lang="en-US" sz="2800" dirty="0"/>
              <a:t> on one side of the equation.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EF0BB2-127B-4FC3-97DE-8062C120FFFA}"/>
              </a:ext>
            </a:extLst>
          </p:cNvPr>
          <p:cNvSpPr txBox="1">
            <a:spLocks/>
          </p:cNvSpPr>
          <p:nvPr/>
        </p:nvSpPr>
        <p:spPr>
          <a:xfrm>
            <a:off x="838200" y="32616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order to </a:t>
            </a:r>
            <a:r>
              <a:rPr lang="en-US" sz="2800" dirty="0">
                <a:solidFill>
                  <a:srgbClr val="FF0000"/>
                </a:solidFill>
              </a:rPr>
              <a:t>keep</a:t>
            </a:r>
            <a:r>
              <a:rPr lang="en-US" sz="2800" dirty="0"/>
              <a:t> our equations </a:t>
            </a:r>
            <a:r>
              <a:rPr lang="en-US" sz="2800" dirty="0">
                <a:solidFill>
                  <a:srgbClr val="FF0000"/>
                </a:solidFill>
              </a:rPr>
              <a:t>balanced</a:t>
            </a:r>
            <a:r>
              <a:rPr lang="en-US" sz="2800" dirty="0"/>
              <a:t>, we need to do the </a:t>
            </a:r>
            <a:r>
              <a:rPr lang="en-US" sz="2800" dirty="0">
                <a:solidFill>
                  <a:srgbClr val="FF0000"/>
                </a:solidFill>
              </a:rPr>
              <a:t>same operations </a:t>
            </a:r>
            <a:r>
              <a:rPr lang="en-US" sz="2800" dirty="0"/>
              <a:t>to </a:t>
            </a:r>
            <a:r>
              <a:rPr lang="en-US" sz="2800" dirty="0">
                <a:solidFill>
                  <a:srgbClr val="FF0000"/>
                </a:solidFill>
              </a:rPr>
              <a:t>both sides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67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Let’s try.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– 3 = 6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= 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70402" y="289538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2245376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08D0E3-BE0D-4482-84D2-CD2C3AF1D05C}"/>
              </a:ext>
            </a:extLst>
          </p:cNvPr>
          <p:cNvSpPr/>
          <p:nvPr/>
        </p:nvSpPr>
        <p:spPr>
          <a:xfrm>
            <a:off x="2245376" y="247254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65424-2365-4F5E-858E-79B91F39F629}"/>
              </a:ext>
            </a:extLst>
          </p:cNvPr>
          <p:cNvSpPr/>
          <p:nvPr/>
        </p:nvSpPr>
        <p:spPr>
          <a:xfrm>
            <a:off x="2775259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5197247" y="2937579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5602100" y="295025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5188658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F81C4F-E7AB-437D-95A6-13B691CCD493}"/>
              </a:ext>
            </a:extLst>
          </p:cNvPr>
          <p:cNvSpPr/>
          <p:nvPr/>
        </p:nvSpPr>
        <p:spPr>
          <a:xfrm flipH="1">
            <a:off x="6084276" y="293757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A1E467-F0B0-42CE-BE74-0B86A70D208F}"/>
              </a:ext>
            </a:extLst>
          </p:cNvPr>
          <p:cNvSpPr/>
          <p:nvPr/>
        </p:nvSpPr>
        <p:spPr>
          <a:xfrm>
            <a:off x="6084277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43D959-885D-4E05-A979-6D5A1D6B23D7}"/>
              </a:ext>
            </a:extLst>
          </p:cNvPr>
          <p:cNvSpPr/>
          <p:nvPr/>
        </p:nvSpPr>
        <p:spPr>
          <a:xfrm>
            <a:off x="5636503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-3 on that side, we need to add +3, in order to create zero pairs.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FAC338-BFBB-43F8-9722-84B945DE1E9F}"/>
              </a:ext>
            </a:extLst>
          </p:cNvPr>
          <p:cNvSpPr/>
          <p:nvPr/>
        </p:nvSpPr>
        <p:spPr>
          <a:xfrm flipH="1">
            <a:off x="2787002" y="2471839"/>
            <a:ext cx="368861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A5BD3F-1C66-49E1-A971-3473297A046B}"/>
              </a:ext>
            </a:extLst>
          </p:cNvPr>
          <p:cNvSpPr/>
          <p:nvPr/>
        </p:nvSpPr>
        <p:spPr>
          <a:xfrm flipH="1">
            <a:off x="3207409" y="2472539"/>
            <a:ext cx="356731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02808C-FA84-4B86-8DC8-D5A5AE0FB916}"/>
              </a:ext>
            </a:extLst>
          </p:cNvPr>
          <p:cNvSpPr/>
          <p:nvPr/>
        </p:nvSpPr>
        <p:spPr>
          <a:xfrm flipH="1">
            <a:off x="3207410" y="2902978"/>
            <a:ext cx="356730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4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D58DA2-CCE8-425F-A68C-B2D7AEB52673}"/>
              </a:ext>
            </a:extLst>
          </p:cNvPr>
          <p:cNvSpPr/>
          <p:nvPr/>
        </p:nvSpPr>
        <p:spPr>
          <a:xfrm>
            <a:off x="5188657" y="210351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42730F-DA1D-4CCE-8B47-47B84F514E52}"/>
              </a:ext>
            </a:extLst>
          </p:cNvPr>
          <p:cNvSpPr/>
          <p:nvPr/>
        </p:nvSpPr>
        <p:spPr>
          <a:xfrm>
            <a:off x="5649410" y="211073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6DAB73-E5ED-4E13-988E-5ED00FAE6F73}"/>
              </a:ext>
            </a:extLst>
          </p:cNvPr>
          <p:cNvSpPr/>
          <p:nvPr/>
        </p:nvSpPr>
        <p:spPr>
          <a:xfrm>
            <a:off x="6058103" y="2114321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22239" y="3414932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960909" y="503861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</a:t>
            </a:r>
            <a:r>
              <a:rPr lang="en-US" sz="2800" dirty="0">
                <a:solidFill>
                  <a:srgbClr val="FF0000"/>
                </a:solidFill>
              </a:rPr>
              <a:t>+ 3 </a:t>
            </a:r>
            <a:r>
              <a:rPr lang="en-US" sz="2800" dirty="0"/>
              <a:t>= 6 </a:t>
            </a:r>
            <a:r>
              <a:rPr lang="en-US" sz="2800" dirty="0">
                <a:solidFill>
                  <a:srgbClr val="FF0000"/>
                </a:solidFill>
              </a:rPr>
              <a:t>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2" y="4267584"/>
            <a:ext cx="4179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that there are no zero pairs on the right side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2178913" y="2248441"/>
            <a:ext cx="1546356" cy="111022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3132406" y="1645919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3745568" y="1775433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965797" y="550412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42" y="5371245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9.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9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5600477" y="24131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9022869" y="233384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5600478" y="292790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 – 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5900588" y="345112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726736" y="4768126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9,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9996448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6ADCB8E30304D94D35FFC81045FD1" ma:contentTypeVersion="2" ma:contentTypeDescription="Create a new document." ma:contentTypeScope="" ma:versionID="1834e8873c30fbf3ee48c0d5c6549f05">
  <xsd:schema xmlns:xsd="http://www.w3.org/2001/XMLSchema" xmlns:xs="http://www.w3.org/2001/XMLSchema" xmlns:p="http://schemas.microsoft.com/office/2006/metadata/properties" xmlns:ns2="e434df0c-6b0c-4777-b414-5b538e35a899" targetNamespace="http://schemas.microsoft.com/office/2006/metadata/properties" ma:root="true" ma:fieldsID="886e66d275a952878685100e7fca1744" ns2:_="">
    <xsd:import namespace="e434df0c-6b0c-4777-b414-5b538e35a8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4df0c-6b0c-4777-b414-5b538e35a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EAB1B7-65A2-4D09-9F4F-E4B7F499C7D0}"/>
</file>

<file path=customXml/itemProps2.xml><?xml version="1.0" encoding="utf-8"?>
<ds:datastoreItem xmlns:ds="http://schemas.openxmlformats.org/officeDocument/2006/customXml" ds:itemID="{005D5E48-B111-435F-8E13-D180701D25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5F088D-2111-4756-A080-1E68AF4C9B7C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17987ee-c82c-4776-b480-5ff807c8c7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1561</Words>
  <Application>Microsoft Office PowerPoint</Application>
  <PresentationFormat>Widescreen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Résoudre des équations algébriques</vt:lpstr>
      <vt:lpstr>Warm-Up:  Complete the following questions and then click to check your answers.</vt:lpstr>
      <vt:lpstr>Our goal:  To solve equations using algebra.</vt:lpstr>
      <vt:lpstr>First of all, we need to learn how to represent equations using algebra tiles.</vt:lpstr>
      <vt:lpstr>Let’s represent some algebraic expressions using tiles.</vt:lpstr>
      <vt:lpstr>Some more. </vt:lpstr>
      <vt:lpstr>Now, we are ready for equations.</vt:lpstr>
      <vt:lpstr>Let’s try.  We will represent the equation  n – 3 = 6, using algebra tiles.</vt:lpstr>
      <vt:lpstr>In order to check our work, we substitute n = 9 into the equation and check to make sure that both sides are equal.</vt:lpstr>
      <vt:lpstr>Another.  We will represent the equation  -4= n + 1, using algebra tiles.</vt:lpstr>
      <vt:lpstr>In order to check our work, we substitute n = -5 into the equation and check to make sure that both sides are equal.</vt:lpstr>
      <vt:lpstr>Another.  We will represent the equation  n - 2 = -3, using algebra tiles.</vt:lpstr>
      <vt:lpstr>In order to check our work, we substitute n = -1 into the equation and check to make sure that both sides are equal.</vt:lpstr>
      <vt:lpstr>Another.  We will represent the equation  1 = n + 3, using algebra tiles.</vt:lpstr>
      <vt:lpstr>In order to check our work, we substitute n = -2 into the equation and check to make sure that both sides are equal.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Algebraic Equations</dc:title>
  <dc:creator>Coleman, Charlene (ASD-S)</dc:creator>
  <cp:lastModifiedBy>Coleman, Charlene (ASD-S)</cp:lastModifiedBy>
  <cp:revision>8</cp:revision>
  <dcterms:created xsi:type="dcterms:W3CDTF">2020-05-25T11:49:50Z</dcterms:created>
  <dcterms:modified xsi:type="dcterms:W3CDTF">2020-05-29T11:48:41Z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0x0101005FE6ADCB8E30304D94D35FFC81045FD1</vt:lpwstr>
  </property>
</Properties>
</file>