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77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8" r:id="rId16"/>
    <p:sldId id="279" r:id="rId17"/>
    <p:sldId id="28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1EE989-471E-4C04-83A7-0A24B3A9C930}" v="1245" dt="2020-05-04T18:30:34.8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BC6B9-2630-4593-AF6E-FD44A28472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85918C-F219-4E99-87A1-94AD8FF378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48C7E-5EBB-4C6A-832D-F50582B62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C06F-362D-47FB-B72A-19F2BD90BBF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63999-8ECB-43EC-AD77-19E8C7611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C17BC-587C-422E-A2FE-A9405DCF7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20C1-130E-4F88-B430-904537203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79AB6-6771-4048-AFFE-BD16E78B8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C17FA5-602B-4CA6-952B-FED40EB753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930DA-ADBE-409E-98A2-A1E1A58F5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C06F-362D-47FB-B72A-19F2BD90BBF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493C8-9552-47AA-A613-EEDFF7A5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DAE15-1B1F-4877-AFF6-7D99EDFE1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20C1-130E-4F88-B430-904537203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77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A1BE9A-FFD1-47ED-A245-D4D7E283BE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F0424C-55CB-4450-9139-8E96BC32C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46183-BF53-4B3E-A347-24DF8EC63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C06F-362D-47FB-B72A-19F2BD90BBF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945F8-B83F-4F43-835F-19CC95260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C8A55-F3CB-480A-A278-755D9AE8F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20C1-130E-4F88-B430-904537203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3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B7D9B-B545-4F0E-B566-95D3F5504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55F77-5214-442A-ADCD-942933BDC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6F8C6-E49C-434C-A65A-0868CFCCA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C06F-362D-47FB-B72A-19F2BD90BBF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D53D0-1DF1-414C-A6DE-AE06D9A4A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F535A-41E8-4752-9881-A509EFE64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20C1-130E-4F88-B430-904537203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7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CB715-965E-4467-840E-B6B552109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B96BC-61C0-43A4-855A-A447B7694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60C5F-4532-4C55-BE77-8FD83FF8A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C06F-362D-47FB-B72A-19F2BD90BBF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5F8BD-B01C-4A5A-938F-D0D9E1E20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7ED5F-F106-445D-A56C-DA289DD78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20C1-130E-4F88-B430-904537203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1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6AC54-F8DB-4130-BA53-6AC84847E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A42B9-F916-4348-9D0F-5CE8601AED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A927BD-5B2E-4B38-96C3-D1D14153D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4D00E2-2810-44B7-82BE-47C4440ED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C06F-362D-47FB-B72A-19F2BD90BBF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36DD45-85A9-4285-B553-093E0229A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0F1F3-71F8-49A7-952D-B1B2F343C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20C1-130E-4F88-B430-904537203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7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74B12-F9E1-4833-9275-705C1B65C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4A708B-21BB-4846-99AE-DC8708FCC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F1FB03-4359-45ED-A2DA-918903230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778AEF-FFE4-441B-98A7-88E0C94E88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1F3021-8C6B-4CBD-917D-D95622D50E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3F7474-BE79-4724-B1D8-15FE82620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C06F-362D-47FB-B72A-19F2BD90BBF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BF12D0-0EC4-45C9-A5E9-1996C6F65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5B3A33-A5B2-4606-B439-43D9C45EF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20C1-130E-4F88-B430-904537203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35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BB3F2-67DA-4F67-96F3-A83ACF699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5D8469-4A92-4543-8213-67071FB4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C06F-362D-47FB-B72A-19F2BD90BBF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BCFF92-845F-4E15-98CA-374E8A9E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C848C8-3294-4E50-84D3-AF8D15529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20C1-130E-4F88-B430-904537203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8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9A3DBE-6C9B-4012-854A-91F5BDDC1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C06F-362D-47FB-B72A-19F2BD90BBF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2CA4C8-AEFB-435D-9BC1-413E48E08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02041-935F-4A36-A1B7-0670C7851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20C1-130E-4F88-B430-904537203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52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CB31D-74C0-4098-A860-21BBAB8DC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FD267-CE54-4D79-81AC-8D8C78E01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BC3134-7B22-4889-93F2-A6343AB9B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ED429E-6D1E-4A4A-BE40-EB4A55DE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C06F-362D-47FB-B72A-19F2BD90BBF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91B49-875C-4665-909D-43D244EC3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E2C8A8-419F-40BD-8356-DD42B5AB4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20C1-130E-4F88-B430-904537203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4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92A5D-0AAD-4033-88D3-A77E5904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978F57-8B3F-4ED0-9A62-07DBB91A76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7369A5-5C70-4A05-9E17-EFA9AFE85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34D0F-37A9-4B6A-B255-F0EAA5928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C06F-362D-47FB-B72A-19F2BD90BBF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A14BDE-C01F-4539-89F9-4371F68DC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E20E6-5668-4557-B0B6-F2F1FD82E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20C1-130E-4F88-B430-904537203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6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19E13B-E8E3-436A-9F19-C5EA38CF4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54237E-85F5-4DD9-BB67-8BF5AEBCF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3E760-AC2A-4085-9154-463B6979D4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7C06F-362D-47FB-B72A-19F2BD90BBF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B4999-97DA-42CC-B502-5B5CF7EB32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9A762-0FF3-4768-852C-21716DE18A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F20C1-130E-4F88-B430-904537203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3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58830&amp;picture=hot-air-balloon-clipar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ransport, aircraft, balloon&#10;&#10;Description automatically generated">
            <a:extLst>
              <a:ext uri="{FF2B5EF4-FFF2-40B4-BE49-F238E27FC236}">
                <a16:creationId xmlns:a16="http://schemas.microsoft.com/office/drawing/2014/main" id="{F198636E-D0AB-4BB3-921D-312809403D9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alphaModFix amt="88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7539" t="1952" r="7212" b="12130"/>
          <a:stretch/>
        </p:blipFill>
        <p:spPr>
          <a:xfrm>
            <a:off x="8002171" y="1571895"/>
            <a:ext cx="3643531" cy="433653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effectLst>
            <a:outerShdw blurRad="50800" dist="50800" dir="5400000" algn="ctr" rotWithShape="0">
              <a:srgbClr val="000000">
                <a:alpha val="1000"/>
              </a:srgbClr>
            </a:outerShdw>
            <a:reflection stA="0" endPos="65000" dist="50800" dir="5400000" sy="-100000" algn="bl" rotWithShape="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F814483-AC47-44B3-997F-40FFA8D49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834" y="320504"/>
            <a:ext cx="10044332" cy="977778"/>
          </a:xfrm>
        </p:spPr>
        <p:txBody>
          <a:bodyPr>
            <a:normAutofit fontScale="90000"/>
          </a:bodyPr>
          <a:lstStyle/>
          <a:p>
            <a:r>
              <a:rPr lang="en-US" dirty="0"/>
              <a:t>Soaring with Integers (continued)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9E4EFE-665D-409B-8702-B2F19D5F8C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9243" y="1759171"/>
            <a:ext cx="3066757" cy="674540"/>
          </a:xfrm>
        </p:spPr>
        <p:txBody>
          <a:bodyPr>
            <a:normAutofit/>
          </a:bodyPr>
          <a:lstStyle/>
          <a:p>
            <a:r>
              <a:rPr lang="en-US" sz="3200" dirty="0"/>
              <a:t>Multiplication</a:t>
            </a:r>
          </a:p>
        </p:txBody>
      </p:sp>
    </p:spTree>
    <p:extLst>
      <p:ext uri="{BB962C8B-B14F-4D97-AF65-F5344CB8AC3E}">
        <p14:creationId xmlns:p14="http://schemas.microsoft.com/office/powerpoint/2010/main" val="1966921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D3B869-C83E-4283-AEDF-D7095F980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6942" y="1827536"/>
            <a:ext cx="514422" cy="5201376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0B2E23E-4439-493D-B284-94D33AAF2E56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2421835" cy="59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(+4) x (-4)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DFFA93B-C046-457F-83CD-9F84E52BE09C}"/>
              </a:ext>
            </a:extLst>
          </p:cNvPr>
          <p:cNvSpPr txBox="1">
            <a:spLocks/>
          </p:cNvSpPr>
          <p:nvPr/>
        </p:nvSpPr>
        <p:spPr>
          <a:xfrm>
            <a:off x="277443" y="4276133"/>
            <a:ext cx="4831080" cy="9936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Putting on sand </a:t>
            </a:r>
            <a:r>
              <a:rPr lang="en-US" dirty="0"/>
              <a:t>makes the balloon go </a:t>
            </a:r>
            <a:r>
              <a:rPr lang="en-US" b="1" u="sng" dirty="0"/>
              <a:t>down</a:t>
            </a:r>
            <a:r>
              <a:rPr lang="en-US" dirty="0"/>
              <a:t> 4 groups of 4.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980C416-C7FD-4F06-97F2-B4A2FDCC9D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711" t="19364" r="13871" b="10212"/>
          <a:stretch/>
        </p:blipFill>
        <p:spPr>
          <a:xfrm>
            <a:off x="7477082" y="1126217"/>
            <a:ext cx="1341553" cy="139881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77128C0-ABB5-4747-8FED-C1CADB504BEE}"/>
              </a:ext>
            </a:extLst>
          </p:cNvPr>
          <p:cNvSpPr txBox="1">
            <a:spLocks/>
          </p:cNvSpPr>
          <p:nvPr/>
        </p:nvSpPr>
        <p:spPr>
          <a:xfrm>
            <a:off x="277443" y="3368037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We </a:t>
            </a:r>
            <a:r>
              <a:rPr lang="en-US" dirty="0">
                <a:solidFill>
                  <a:srgbClr val="FF0000"/>
                </a:solidFill>
              </a:rPr>
              <a:t>put on </a:t>
            </a:r>
            <a:r>
              <a:rPr lang="en-US" dirty="0"/>
              <a:t>4 groups of 4 </a:t>
            </a:r>
            <a:r>
              <a:rPr lang="en-US" dirty="0">
                <a:solidFill>
                  <a:srgbClr val="FF0000"/>
                </a:solidFill>
              </a:rPr>
              <a:t>sand</a:t>
            </a:r>
            <a:r>
              <a:rPr lang="en-US" dirty="0"/>
              <a:t> bags.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BE769DB-4A32-4A6C-A550-6994FA040C84}"/>
              </a:ext>
            </a:extLst>
          </p:cNvPr>
          <p:cNvSpPr txBox="1">
            <a:spLocks/>
          </p:cNvSpPr>
          <p:nvPr/>
        </p:nvSpPr>
        <p:spPr>
          <a:xfrm>
            <a:off x="277443" y="2425148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balloon starts at 0.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BD625D9-1496-4328-B705-562D6D109FAE}"/>
              </a:ext>
            </a:extLst>
          </p:cNvPr>
          <p:cNvSpPr txBox="1">
            <a:spLocks/>
          </p:cNvSpPr>
          <p:nvPr/>
        </p:nvSpPr>
        <p:spPr>
          <a:xfrm>
            <a:off x="277443" y="5402185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balloon ends at -16.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07F875C-DB10-4694-B111-84EA9AC73F77}"/>
              </a:ext>
            </a:extLst>
          </p:cNvPr>
          <p:cNvSpPr txBox="1">
            <a:spLocks/>
          </p:cNvSpPr>
          <p:nvPr/>
        </p:nvSpPr>
        <p:spPr>
          <a:xfrm>
            <a:off x="480291" y="-26081"/>
            <a:ext cx="111690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You Try!  Write it down in “balloon language” and solve.  Only click to see the answer after you try to solve it.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F281878C-36F6-4D0B-B567-CB989F2B0FCF}"/>
              </a:ext>
            </a:extLst>
          </p:cNvPr>
          <p:cNvSpPr/>
          <p:nvPr/>
        </p:nvSpPr>
        <p:spPr>
          <a:xfrm>
            <a:off x="6520873" y="2426623"/>
            <a:ext cx="289124" cy="11085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CFB15C6-9DE5-4411-9F16-A64FADD01218}"/>
              </a:ext>
            </a:extLst>
          </p:cNvPr>
          <p:cNvSpPr txBox="1">
            <a:spLocks/>
          </p:cNvSpPr>
          <p:nvPr/>
        </p:nvSpPr>
        <p:spPr>
          <a:xfrm>
            <a:off x="9119783" y="4544292"/>
            <a:ext cx="2930846" cy="59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So, (+4) x (-4) = -16</a:t>
            </a: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251564B1-1647-4450-AE9F-CF1A2518065F}"/>
              </a:ext>
            </a:extLst>
          </p:cNvPr>
          <p:cNvSpPr/>
          <p:nvPr/>
        </p:nvSpPr>
        <p:spPr>
          <a:xfrm>
            <a:off x="6506766" y="3579318"/>
            <a:ext cx="312596" cy="9649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66C9150E-E852-4F90-97D9-DC872FBEB698}"/>
              </a:ext>
            </a:extLst>
          </p:cNvPr>
          <p:cNvSpPr/>
          <p:nvPr/>
        </p:nvSpPr>
        <p:spPr>
          <a:xfrm>
            <a:off x="6483293" y="4588471"/>
            <a:ext cx="336069" cy="1022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D963F294-42FD-4CAB-B227-04DABE18CC6A}"/>
              </a:ext>
            </a:extLst>
          </p:cNvPr>
          <p:cNvSpPr/>
          <p:nvPr/>
        </p:nvSpPr>
        <p:spPr>
          <a:xfrm>
            <a:off x="6483293" y="5651201"/>
            <a:ext cx="336069" cy="9250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FA7A302-9E50-4478-87BC-032C944309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251" t="18184" r="13331" b="10157"/>
          <a:stretch/>
        </p:blipFill>
        <p:spPr>
          <a:xfrm>
            <a:off x="7511859" y="5269819"/>
            <a:ext cx="1306776" cy="1386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57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4" grpId="0" animBg="1"/>
      <p:bldP spid="16" grpId="0"/>
      <p:bldP spid="17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31C2C11-8B7A-4268-81AD-1084A960680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2421835" cy="59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(-4) x (+2)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D740B8C-B24E-40BF-988E-E83A228A0312}"/>
              </a:ext>
            </a:extLst>
          </p:cNvPr>
          <p:cNvSpPr txBox="1">
            <a:spLocks/>
          </p:cNvSpPr>
          <p:nvPr/>
        </p:nvSpPr>
        <p:spPr>
          <a:xfrm>
            <a:off x="140695" y="3981994"/>
            <a:ext cx="4831080" cy="9936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Taking off gas </a:t>
            </a:r>
            <a:r>
              <a:rPr lang="en-US" dirty="0"/>
              <a:t>makes the balloon go </a:t>
            </a:r>
            <a:r>
              <a:rPr lang="en-US" b="1" u="sng" dirty="0"/>
              <a:t>down</a:t>
            </a:r>
            <a:r>
              <a:rPr lang="en-US" dirty="0"/>
              <a:t> 4 groups of 2.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C1B2713-67B2-4EE2-BEC4-B99EE66390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037" t="19157" r="13478" b="8773"/>
          <a:stretch/>
        </p:blipFill>
        <p:spPr>
          <a:xfrm>
            <a:off x="7572731" y="1152748"/>
            <a:ext cx="1315337" cy="1420888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99B19FD-0A28-4E7F-B71F-BC79B2E55977}"/>
              </a:ext>
            </a:extLst>
          </p:cNvPr>
          <p:cNvSpPr txBox="1">
            <a:spLocks/>
          </p:cNvSpPr>
          <p:nvPr/>
        </p:nvSpPr>
        <p:spPr>
          <a:xfrm>
            <a:off x="150604" y="3189358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We </a:t>
            </a:r>
            <a:r>
              <a:rPr lang="en-US" dirty="0">
                <a:solidFill>
                  <a:srgbClr val="FF0000"/>
                </a:solidFill>
              </a:rPr>
              <a:t>take off </a:t>
            </a:r>
            <a:r>
              <a:rPr lang="en-US" dirty="0"/>
              <a:t>4 groups of 2 </a:t>
            </a:r>
            <a:r>
              <a:rPr lang="en-US" dirty="0">
                <a:solidFill>
                  <a:srgbClr val="FF0000"/>
                </a:solidFill>
              </a:rPr>
              <a:t>gas</a:t>
            </a:r>
            <a:r>
              <a:rPr lang="en-US" dirty="0"/>
              <a:t> bags.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ED89BDE-FF2B-4623-99E4-F61F4DCB7767}"/>
              </a:ext>
            </a:extLst>
          </p:cNvPr>
          <p:cNvSpPr txBox="1">
            <a:spLocks/>
          </p:cNvSpPr>
          <p:nvPr/>
        </p:nvSpPr>
        <p:spPr>
          <a:xfrm>
            <a:off x="150604" y="2454898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balloon starts at 0.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943F536-F161-405C-8F0C-B1E39C436878}"/>
              </a:ext>
            </a:extLst>
          </p:cNvPr>
          <p:cNvSpPr txBox="1">
            <a:spLocks/>
          </p:cNvSpPr>
          <p:nvPr/>
        </p:nvSpPr>
        <p:spPr>
          <a:xfrm>
            <a:off x="159439" y="5165849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balloon ends at -8.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F285AE8-C4AC-4539-8C27-CA85D55D0EAA}"/>
              </a:ext>
            </a:extLst>
          </p:cNvPr>
          <p:cNvSpPr txBox="1">
            <a:spLocks/>
          </p:cNvSpPr>
          <p:nvPr/>
        </p:nvSpPr>
        <p:spPr>
          <a:xfrm>
            <a:off x="476878" y="15195"/>
            <a:ext cx="112131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You Try!  Write it down in “balloon language” and solve.  Only click to see the answer after you try to solve it.</a:t>
            </a:r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858BC75A-FDCC-41D5-9324-ACE584B20DEC}"/>
              </a:ext>
            </a:extLst>
          </p:cNvPr>
          <p:cNvSpPr/>
          <p:nvPr/>
        </p:nvSpPr>
        <p:spPr>
          <a:xfrm rot="10800000">
            <a:off x="6288186" y="2462294"/>
            <a:ext cx="355467" cy="66189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5654B43-DB13-4DD7-8580-D52CE6C8CA4A}"/>
              </a:ext>
            </a:extLst>
          </p:cNvPr>
          <p:cNvSpPr txBox="1">
            <a:spLocks/>
          </p:cNvSpPr>
          <p:nvPr/>
        </p:nvSpPr>
        <p:spPr>
          <a:xfrm>
            <a:off x="9209169" y="5869739"/>
            <a:ext cx="2847804" cy="59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So, (-4) x (+2) = -8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16A7408-FB2D-46AC-B436-BF6A2EE841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0400" y="1908144"/>
            <a:ext cx="687596" cy="5752011"/>
          </a:xfrm>
          <a:prstGeom prst="rect">
            <a:avLst/>
          </a:prstGeom>
        </p:spPr>
      </p:pic>
      <p:sp>
        <p:nvSpPr>
          <p:cNvPr id="18" name="Arrow: Up 17">
            <a:extLst>
              <a:ext uri="{FF2B5EF4-FFF2-40B4-BE49-F238E27FC236}">
                <a16:creationId xmlns:a16="http://schemas.microsoft.com/office/drawing/2014/main" id="{0E44A2A7-C91B-40CB-9DA5-A9A7967E4C46}"/>
              </a:ext>
            </a:extLst>
          </p:cNvPr>
          <p:cNvSpPr/>
          <p:nvPr/>
        </p:nvSpPr>
        <p:spPr>
          <a:xfrm rot="10800000">
            <a:off x="6280198" y="3145914"/>
            <a:ext cx="355467" cy="76421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Up 18">
            <a:extLst>
              <a:ext uri="{FF2B5EF4-FFF2-40B4-BE49-F238E27FC236}">
                <a16:creationId xmlns:a16="http://schemas.microsoft.com/office/drawing/2014/main" id="{27282A80-6653-4507-B200-FA3BC6971435}"/>
              </a:ext>
            </a:extLst>
          </p:cNvPr>
          <p:cNvSpPr/>
          <p:nvPr/>
        </p:nvSpPr>
        <p:spPr>
          <a:xfrm rot="10800000">
            <a:off x="6281909" y="3963688"/>
            <a:ext cx="355467" cy="6431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Up 19">
            <a:extLst>
              <a:ext uri="{FF2B5EF4-FFF2-40B4-BE49-F238E27FC236}">
                <a16:creationId xmlns:a16="http://schemas.microsoft.com/office/drawing/2014/main" id="{81BF8B8C-75FF-4E99-9863-D7AFB081464F}"/>
              </a:ext>
            </a:extLst>
          </p:cNvPr>
          <p:cNvSpPr/>
          <p:nvPr/>
        </p:nvSpPr>
        <p:spPr>
          <a:xfrm rot="10800000">
            <a:off x="6280198" y="4671792"/>
            <a:ext cx="355467" cy="7335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7651D2E-3B55-41C0-AFFD-BE2C6D0748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261" t="19846" r="14321" b="10142"/>
          <a:stretch/>
        </p:blipFill>
        <p:spPr>
          <a:xfrm>
            <a:off x="7572731" y="4005554"/>
            <a:ext cx="1315337" cy="136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07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4" grpId="0" animBg="1"/>
      <p:bldP spid="16" grpId="0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6E8FA-0840-407F-875A-763C1B6BC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you noticed a pattern?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34AE50-09A2-48F0-AD50-0706D6C6B69F}"/>
              </a:ext>
            </a:extLst>
          </p:cNvPr>
          <p:cNvSpPr txBox="1"/>
          <p:nvPr/>
        </p:nvSpPr>
        <p:spPr>
          <a:xfrm>
            <a:off x="757381" y="1690688"/>
            <a:ext cx="104925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When you </a:t>
            </a:r>
            <a:r>
              <a:rPr lang="en-US" sz="2400" dirty="0">
                <a:solidFill>
                  <a:srgbClr val="FF0000"/>
                </a:solidFill>
              </a:rPr>
              <a:t>put on </a:t>
            </a:r>
            <a:r>
              <a:rPr lang="en-US" sz="2400" dirty="0"/>
              <a:t>groups of </a:t>
            </a:r>
            <a:r>
              <a:rPr lang="en-US" sz="2400" dirty="0">
                <a:solidFill>
                  <a:srgbClr val="FF0000"/>
                </a:solidFill>
              </a:rPr>
              <a:t>gas</a:t>
            </a:r>
            <a:r>
              <a:rPr lang="en-US" sz="2400" dirty="0"/>
              <a:t> bags, the balloon goes </a:t>
            </a:r>
            <a:r>
              <a:rPr lang="en-US" sz="2400" dirty="0">
                <a:solidFill>
                  <a:srgbClr val="FF0000"/>
                </a:solidFill>
              </a:rPr>
              <a:t>up</a:t>
            </a:r>
            <a:r>
              <a:rPr lang="en-US" sz="2400" dirty="0"/>
              <a:t> from zero.  That means: </a:t>
            </a:r>
          </a:p>
          <a:p>
            <a:endParaRPr lang="en-US" sz="2400" dirty="0"/>
          </a:p>
          <a:p>
            <a:r>
              <a:rPr lang="en-US" sz="2400" dirty="0"/>
              <a:t>a</a:t>
            </a:r>
            <a:r>
              <a:rPr lang="en-US" sz="2400" dirty="0">
                <a:solidFill>
                  <a:srgbClr val="FF0000"/>
                </a:solidFill>
              </a:rPr>
              <a:t> positive</a:t>
            </a:r>
            <a:r>
              <a:rPr lang="en-US" sz="2400" dirty="0"/>
              <a:t> integer </a:t>
            </a:r>
            <a:r>
              <a:rPr lang="en-US" sz="2400" dirty="0">
                <a:solidFill>
                  <a:srgbClr val="FF0000"/>
                </a:solidFill>
              </a:rPr>
              <a:t>times</a:t>
            </a:r>
            <a:r>
              <a:rPr lang="en-US" sz="2400" dirty="0"/>
              <a:t> a </a:t>
            </a:r>
            <a:r>
              <a:rPr lang="en-US" sz="2400" dirty="0">
                <a:solidFill>
                  <a:srgbClr val="FF0000"/>
                </a:solidFill>
              </a:rPr>
              <a:t>positive</a:t>
            </a:r>
            <a:r>
              <a:rPr lang="en-US" sz="2400" dirty="0"/>
              <a:t> integer </a:t>
            </a:r>
            <a:r>
              <a:rPr lang="en-US" sz="2400" dirty="0">
                <a:solidFill>
                  <a:srgbClr val="FF0000"/>
                </a:solidFill>
              </a:rPr>
              <a:t>equals</a:t>
            </a:r>
            <a:r>
              <a:rPr lang="en-US" sz="2400" dirty="0"/>
              <a:t> a </a:t>
            </a:r>
            <a:r>
              <a:rPr lang="en-US" sz="2400" dirty="0">
                <a:solidFill>
                  <a:srgbClr val="FF0000"/>
                </a:solidFill>
              </a:rPr>
              <a:t>positive</a:t>
            </a:r>
            <a:r>
              <a:rPr lang="en-US" sz="2400" dirty="0"/>
              <a:t> integer.</a:t>
            </a:r>
          </a:p>
          <a:p>
            <a:r>
              <a:rPr lang="en-US" sz="2400" dirty="0"/>
              <a:t>       </a:t>
            </a:r>
            <a:r>
              <a:rPr lang="en-US" sz="2400" b="1" dirty="0">
                <a:solidFill>
                  <a:srgbClr val="FF0000"/>
                </a:solidFill>
              </a:rPr>
              <a:t>(+)                       x             (+)                        =              (+)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829FD9-5EB8-4250-924D-61DA4FB676E1}"/>
              </a:ext>
            </a:extLst>
          </p:cNvPr>
          <p:cNvSpPr txBox="1"/>
          <p:nvPr/>
        </p:nvSpPr>
        <p:spPr>
          <a:xfrm>
            <a:off x="711199" y="3676506"/>
            <a:ext cx="10584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When you </a:t>
            </a:r>
            <a:r>
              <a:rPr lang="en-US" sz="2400" dirty="0">
                <a:solidFill>
                  <a:srgbClr val="FF0000"/>
                </a:solidFill>
              </a:rPr>
              <a:t>take off </a:t>
            </a:r>
            <a:r>
              <a:rPr lang="en-US" sz="2400" dirty="0"/>
              <a:t>groups of </a:t>
            </a:r>
            <a:r>
              <a:rPr lang="en-US" sz="2400" dirty="0">
                <a:solidFill>
                  <a:srgbClr val="FF0000"/>
                </a:solidFill>
              </a:rPr>
              <a:t>sand</a:t>
            </a:r>
            <a:r>
              <a:rPr lang="en-US" sz="2400" dirty="0"/>
              <a:t> bags, the balloon goes </a:t>
            </a:r>
            <a:r>
              <a:rPr lang="en-US" sz="2400" dirty="0">
                <a:solidFill>
                  <a:srgbClr val="FF0000"/>
                </a:solidFill>
              </a:rPr>
              <a:t>up</a:t>
            </a:r>
            <a:r>
              <a:rPr lang="en-US" sz="2400" dirty="0"/>
              <a:t> from zero.  That means:</a:t>
            </a:r>
          </a:p>
          <a:p>
            <a:endParaRPr lang="en-US" sz="2400" dirty="0"/>
          </a:p>
          <a:p>
            <a:r>
              <a:rPr lang="en-US" sz="2400" dirty="0"/>
              <a:t>a</a:t>
            </a:r>
            <a:r>
              <a:rPr lang="en-US" sz="2400" dirty="0">
                <a:solidFill>
                  <a:srgbClr val="FF0000"/>
                </a:solidFill>
              </a:rPr>
              <a:t> negative</a:t>
            </a:r>
            <a:r>
              <a:rPr lang="en-US" sz="2400" dirty="0"/>
              <a:t> integer </a:t>
            </a:r>
            <a:r>
              <a:rPr lang="en-US" sz="2400" dirty="0">
                <a:solidFill>
                  <a:srgbClr val="FF0000"/>
                </a:solidFill>
              </a:rPr>
              <a:t>times</a:t>
            </a:r>
            <a:r>
              <a:rPr lang="en-US" sz="2400" dirty="0"/>
              <a:t> a </a:t>
            </a:r>
            <a:r>
              <a:rPr lang="en-US" sz="2400" dirty="0">
                <a:solidFill>
                  <a:srgbClr val="FF0000"/>
                </a:solidFill>
              </a:rPr>
              <a:t>negative</a:t>
            </a:r>
            <a:r>
              <a:rPr lang="en-US" sz="2400" dirty="0"/>
              <a:t> integer </a:t>
            </a:r>
            <a:r>
              <a:rPr lang="en-US" sz="2400" dirty="0">
                <a:solidFill>
                  <a:srgbClr val="FF0000"/>
                </a:solidFill>
              </a:rPr>
              <a:t>equals</a:t>
            </a:r>
            <a:r>
              <a:rPr lang="en-US" sz="2400" dirty="0"/>
              <a:t> a </a:t>
            </a:r>
            <a:r>
              <a:rPr lang="en-US" sz="2400" dirty="0">
                <a:solidFill>
                  <a:srgbClr val="FF0000"/>
                </a:solidFill>
              </a:rPr>
              <a:t>positive</a:t>
            </a:r>
            <a:r>
              <a:rPr lang="en-US" sz="2400" dirty="0"/>
              <a:t> integer.</a:t>
            </a:r>
          </a:p>
          <a:p>
            <a:r>
              <a:rPr lang="en-US" sz="2400" dirty="0"/>
              <a:t>       </a:t>
            </a:r>
            <a:r>
              <a:rPr lang="en-US" sz="2400" b="1" dirty="0">
                <a:solidFill>
                  <a:srgbClr val="FF0000"/>
                </a:solidFill>
              </a:rPr>
              <a:t>(-)                         x              (-)                          =              (+)</a:t>
            </a:r>
          </a:p>
        </p:txBody>
      </p:sp>
      <p:sp>
        <p:nvSpPr>
          <p:cNvPr id="5" name="Rectangle 4"/>
          <p:cNvSpPr/>
          <p:nvPr/>
        </p:nvSpPr>
        <p:spPr>
          <a:xfrm>
            <a:off x="711199" y="5571944"/>
            <a:ext cx="9938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We can conclude: </a:t>
            </a:r>
            <a:r>
              <a:rPr lang="en-US" sz="2400" dirty="0">
                <a:solidFill>
                  <a:srgbClr val="FF0000"/>
                </a:solidFill>
              </a:rPr>
              <a:t>If the </a:t>
            </a:r>
            <a:r>
              <a:rPr lang="en-US" sz="2400" b="1" dirty="0">
                <a:solidFill>
                  <a:srgbClr val="FF0000"/>
                </a:solidFill>
              </a:rPr>
              <a:t>integers</a:t>
            </a:r>
            <a:r>
              <a:rPr lang="en-US" sz="2400" dirty="0">
                <a:solidFill>
                  <a:srgbClr val="FF0000"/>
                </a:solidFill>
              </a:rPr>
              <a:t> are the </a:t>
            </a:r>
            <a:r>
              <a:rPr lang="en-US" sz="2400" b="1" dirty="0">
                <a:solidFill>
                  <a:srgbClr val="FF0000"/>
                </a:solidFill>
              </a:rPr>
              <a:t>same</a:t>
            </a:r>
            <a:r>
              <a:rPr lang="en-US" sz="2400" dirty="0">
                <a:solidFill>
                  <a:srgbClr val="FF0000"/>
                </a:solidFill>
              </a:rPr>
              <a:t>, the answer is </a:t>
            </a:r>
            <a:r>
              <a:rPr lang="en-US" sz="2400" b="1" dirty="0">
                <a:solidFill>
                  <a:srgbClr val="FF0000"/>
                </a:solidFill>
              </a:rPr>
              <a:t>positive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78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6E8FA-0840-407F-875A-763C1B6BC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you </a:t>
            </a:r>
            <a:r>
              <a:rPr lang="en-US"/>
              <a:t>noticed a </a:t>
            </a:r>
            <a:r>
              <a:rPr lang="en-US" dirty="0"/>
              <a:t>pattern?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34AE50-09A2-48F0-AD50-0706D6C6B69F}"/>
              </a:ext>
            </a:extLst>
          </p:cNvPr>
          <p:cNvSpPr txBox="1"/>
          <p:nvPr/>
        </p:nvSpPr>
        <p:spPr>
          <a:xfrm>
            <a:off x="323272" y="1690688"/>
            <a:ext cx="109820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When you </a:t>
            </a:r>
            <a:r>
              <a:rPr lang="en-US" sz="2400" dirty="0">
                <a:solidFill>
                  <a:srgbClr val="FF0000"/>
                </a:solidFill>
              </a:rPr>
              <a:t>take off </a:t>
            </a:r>
            <a:r>
              <a:rPr lang="en-US" sz="2400" dirty="0"/>
              <a:t>groups of </a:t>
            </a:r>
            <a:r>
              <a:rPr lang="en-US" sz="2400" dirty="0">
                <a:solidFill>
                  <a:srgbClr val="FF0000"/>
                </a:solidFill>
              </a:rPr>
              <a:t>gas</a:t>
            </a:r>
            <a:r>
              <a:rPr lang="en-US" sz="2400" dirty="0"/>
              <a:t> bags, the balloon goes </a:t>
            </a:r>
            <a:r>
              <a:rPr lang="en-US" sz="2400" dirty="0">
                <a:solidFill>
                  <a:srgbClr val="FF0000"/>
                </a:solidFill>
              </a:rPr>
              <a:t>down</a:t>
            </a:r>
            <a:r>
              <a:rPr lang="en-US" sz="2400" dirty="0"/>
              <a:t> from zero.  That means: </a:t>
            </a:r>
          </a:p>
          <a:p>
            <a:endParaRPr lang="en-US" sz="2400" dirty="0"/>
          </a:p>
          <a:p>
            <a:r>
              <a:rPr lang="en-US" sz="2400" dirty="0"/>
              <a:t>a</a:t>
            </a:r>
            <a:r>
              <a:rPr lang="en-US" sz="2400" dirty="0">
                <a:solidFill>
                  <a:srgbClr val="FF0000"/>
                </a:solidFill>
              </a:rPr>
              <a:t> negative</a:t>
            </a:r>
            <a:r>
              <a:rPr lang="en-US" sz="2400" dirty="0"/>
              <a:t> integer </a:t>
            </a:r>
            <a:r>
              <a:rPr lang="en-US" sz="2400" dirty="0">
                <a:solidFill>
                  <a:srgbClr val="FF0000"/>
                </a:solidFill>
              </a:rPr>
              <a:t>times</a:t>
            </a:r>
            <a:r>
              <a:rPr lang="en-US" sz="2400" dirty="0"/>
              <a:t> a </a:t>
            </a:r>
            <a:r>
              <a:rPr lang="en-US" sz="2400" dirty="0">
                <a:solidFill>
                  <a:srgbClr val="FF0000"/>
                </a:solidFill>
              </a:rPr>
              <a:t>positive</a:t>
            </a:r>
            <a:r>
              <a:rPr lang="en-US" sz="2400" dirty="0"/>
              <a:t> integer </a:t>
            </a:r>
            <a:r>
              <a:rPr lang="en-US" sz="2400" dirty="0">
                <a:solidFill>
                  <a:srgbClr val="FF0000"/>
                </a:solidFill>
              </a:rPr>
              <a:t>equals</a:t>
            </a:r>
            <a:r>
              <a:rPr lang="en-US" sz="2400" dirty="0"/>
              <a:t> a </a:t>
            </a:r>
            <a:r>
              <a:rPr lang="en-US" sz="2400" dirty="0">
                <a:solidFill>
                  <a:srgbClr val="FF0000"/>
                </a:solidFill>
              </a:rPr>
              <a:t>negative</a:t>
            </a:r>
            <a:r>
              <a:rPr lang="en-US" sz="2400" dirty="0"/>
              <a:t> integer.</a:t>
            </a:r>
          </a:p>
          <a:p>
            <a:r>
              <a:rPr lang="en-US" sz="2400" dirty="0"/>
              <a:t>        </a:t>
            </a:r>
            <a:r>
              <a:rPr lang="en-US" sz="2400" b="1" dirty="0">
                <a:solidFill>
                  <a:srgbClr val="FF0000"/>
                </a:solidFill>
              </a:rPr>
              <a:t>(-)                         x             (+)                        =              (-)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829FD9-5EB8-4250-924D-61DA4FB676E1}"/>
              </a:ext>
            </a:extLst>
          </p:cNvPr>
          <p:cNvSpPr txBox="1"/>
          <p:nvPr/>
        </p:nvSpPr>
        <p:spPr>
          <a:xfrm>
            <a:off x="323272" y="3801081"/>
            <a:ext cx="114253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When you </a:t>
            </a:r>
            <a:r>
              <a:rPr lang="en-US" sz="2400" dirty="0">
                <a:solidFill>
                  <a:srgbClr val="FF0000"/>
                </a:solidFill>
              </a:rPr>
              <a:t>put on </a:t>
            </a:r>
            <a:r>
              <a:rPr lang="en-US" sz="2400" dirty="0"/>
              <a:t>groups of </a:t>
            </a:r>
            <a:r>
              <a:rPr lang="en-US" sz="2400" dirty="0">
                <a:solidFill>
                  <a:srgbClr val="FF0000"/>
                </a:solidFill>
              </a:rPr>
              <a:t>sand</a:t>
            </a:r>
            <a:r>
              <a:rPr lang="en-US" sz="2400" dirty="0"/>
              <a:t> bags, the balloon goes </a:t>
            </a:r>
            <a:r>
              <a:rPr lang="en-US" sz="2400" dirty="0">
                <a:solidFill>
                  <a:srgbClr val="FF0000"/>
                </a:solidFill>
              </a:rPr>
              <a:t>down</a:t>
            </a:r>
            <a:r>
              <a:rPr lang="en-US" sz="2400" dirty="0"/>
              <a:t> from zero.  That means:</a:t>
            </a:r>
          </a:p>
          <a:p>
            <a:endParaRPr lang="en-US" sz="2400" dirty="0"/>
          </a:p>
          <a:p>
            <a:r>
              <a:rPr lang="en-US" sz="2400" dirty="0"/>
              <a:t>a</a:t>
            </a:r>
            <a:r>
              <a:rPr lang="en-US" sz="2400" dirty="0">
                <a:solidFill>
                  <a:srgbClr val="FF0000"/>
                </a:solidFill>
              </a:rPr>
              <a:t> positive</a:t>
            </a:r>
            <a:r>
              <a:rPr lang="en-US" sz="2400" dirty="0"/>
              <a:t> integer </a:t>
            </a:r>
            <a:r>
              <a:rPr lang="en-US" sz="2400" dirty="0">
                <a:solidFill>
                  <a:srgbClr val="FF0000"/>
                </a:solidFill>
              </a:rPr>
              <a:t>times</a:t>
            </a:r>
            <a:r>
              <a:rPr lang="en-US" sz="2400" dirty="0"/>
              <a:t> a </a:t>
            </a:r>
            <a:r>
              <a:rPr lang="en-US" sz="2400" dirty="0">
                <a:solidFill>
                  <a:srgbClr val="FF0000"/>
                </a:solidFill>
              </a:rPr>
              <a:t>negative</a:t>
            </a:r>
            <a:r>
              <a:rPr lang="en-US" sz="2400" dirty="0"/>
              <a:t> integer equals a </a:t>
            </a:r>
            <a:r>
              <a:rPr lang="en-US" sz="2400" dirty="0">
                <a:solidFill>
                  <a:srgbClr val="FF0000"/>
                </a:solidFill>
              </a:rPr>
              <a:t>negative</a:t>
            </a:r>
            <a:r>
              <a:rPr lang="en-US" sz="2400" dirty="0"/>
              <a:t> integer.</a:t>
            </a:r>
          </a:p>
          <a:p>
            <a:r>
              <a:rPr lang="en-US" sz="2400" dirty="0"/>
              <a:t>        </a:t>
            </a:r>
            <a:r>
              <a:rPr lang="en-US" sz="2400" b="1" dirty="0">
                <a:solidFill>
                  <a:srgbClr val="FF0000"/>
                </a:solidFill>
              </a:rPr>
              <a:t>(+)                       x              (-)                                         (-)</a:t>
            </a:r>
          </a:p>
        </p:txBody>
      </p:sp>
      <p:sp>
        <p:nvSpPr>
          <p:cNvPr id="5" name="Rectangle 4"/>
          <p:cNvSpPr/>
          <p:nvPr/>
        </p:nvSpPr>
        <p:spPr>
          <a:xfrm>
            <a:off x="323272" y="5608889"/>
            <a:ext cx="9938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We can conclude: </a:t>
            </a:r>
            <a:r>
              <a:rPr lang="en-US" sz="2400" dirty="0">
                <a:solidFill>
                  <a:srgbClr val="FF0000"/>
                </a:solidFill>
              </a:rPr>
              <a:t>If the </a:t>
            </a:r>
            <a:r>
              <a:rPr lang="en-US" sz="2400" b="1" dirty="0">
                <a:solidFill>
                  <a:srgbClr val="FF0000"/>
                </a:solidFill>
              </a:rPr>
              <a:t>integers</a:t>
            </a:r>
            <a:r>
              <a:rPr lang="en-US" sz="2400" dirty="0">
                <a:solidFill>
                  <a:srgbClr val="FF0000"/>
                </a:solidFill>
              </a:rPr>
              <a:t> are </a:t>
            </a:r>
            <a:r>
              <a:rPr lang="en-US" sz="2400" b="1" dirty="0">
                <a:solidFill>
                  <a:srgbClr val="FF0000"/>
                </a:solidFill>
              </a:rPr>
              <a:t>different,</a:t>
            </a:r>
            <a:r>
              <a:rPr lang="en-US" sz="2400" dirty="0">
                <a:solidFill>
                  <a:srgbClr val="FF0000"/>
                </a:solidFill>
              </a:rPr>
              <a:t> the answer is </a:t>
            </a:r>
            <a:r>
              <a:rPr lang="en-US" sz="2400" b="1" dirty="0">
                <a:solidFill>
                  <a:srgbClr val="FF0000"/>
                </a:solidFill>
              </a:rPr>
              <a:t>negative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655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79567-5D9C-4074-9113-0D6D69D2F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5" y="174625"/>
            <a:ext cx="11479645" cy="1325563"/>
          </a:xfrm>
        </p:spPr>
        <p:txBody>
          <a:bodyPr/>
          <a:lstStyle/>
          <a:p>
            <a:r>
              <a:rPr lang="en-US" dirty="0"/>
              <a:t>Let’s try some questions!  </a:t>
            </a:r>
            <a:r>
              <a:rPr lang="en-US" sz="2000" dirty="0"/>
              <a:t>Note: When two brackets touch, it means multiply.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3FC125-8889-495E-B61D-0FB658745732}"/>
              </a:ext>
            </a:extLst>
          </p:cNvPr>
          <p:cNvSpPr txBox="1"/>
          <p:nvPr/>
        </p:nvSpPr>
        <p:spPr>
          <a:xfrm>
            <a:off x="796636" y="1607127"/>
            <a:ext cx="3860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800" dirty="0"/>
              <a:t>(-9)(-3) = </a:t>
            </a:r>
          </a:p>
          <a:p>
            <a:pPr marL="342900" indent="-342900">
              <a:buAutoNum type="alphaLcParenR"/>
            </a:pPr>
            <a:endParaRPr lang="en-US" sz="2800" dirty="0"/>
          </a:p>
          <a:p>
            <a:pPr marL="342900" indent="-342900">
              <a:buAutoNum type="alphaLcParenR"/>
            </a:pPr>
            <a:r>
              <a:rPr lang="en-US" sz="2800" dirty="0"/>
              <a:t>(+7)(-6) =</a:t>
            </a:r>
          </a:p>
          <a:p>
            <a:pPr marL="342900" indent="-342900">
              <a:buAutoNum type="alphaLcParenR"/>
            </a:pPr>
            <a:endParaRPr lang="en-US" sz="2800" dirty="0"/>
          </a:p>
          <a:p>
            <a:pPr marL="342900" indent="-342900">
              <a:buAutoNum type="alphaLcParenR"/>
            </a:pPr>
            <a:r>
              <a:rPr lang="en-US" sz="2800" dirty="0"/>
              <a:t>(-4)(+8) =</a:t>
            </a:r>
          </a:p>
          <a:p>
            <a:pPr marL="342900" indent="-342900">
              <a:buAutoNum type="alphaLcParenR"/>
            </a:pPr>
            <a:endParaRPr lang="en-US" sz="2800" dirty="0"/>
          </a:p>
          <a:p>
            <a:pPr marL="342900" indent="-342900">
              <a:buAutoNum type="alphaLcParenR"/>
            </a:pPr>
            <a:r>
              <a:rPr lang="en-US" sz="2800" dirty="0"/>
              <a:t>(+9)(+5) =</a:t>
            </a:r>
          </a:p>
          <a:p>
            <a:pPr marL="342900" indent="-342900">
              <a:buAutoNum type="alphaLcParenR"/>
            </a:pPr>
            <a:endParaRPr lang="en-US" sz="2800" dirty="0"/>
          </a:p>
          <a:p>
            <a:pPr marL="342900" indent="-342900">
              <a:buAutoNum type="alphaLcParenR"/>
            </a:pPr>
            <a:r>
              <a:rPr lang="en-US" sz="2800" dirty="0"/>
              <a:t>(-2)(+8) =</a:t>
            </a:r>
          </a:p>
          <a:p>
            <a:pPr marL="342900" indent="-342900">
              <a:buAutoNum type="alphaLcParenR"/>
            </a:pPr>
            <a:endParaRPr lang="en-US" sz="2800" dirty="0"/>
          </a:p>
          <a:p>
            <a:pPr marL="342900" indent="-342900">
              <a:buAutoNum type="alphaLcParenR"/>
            </a:pPr>
            <a:r>
              <a:rPr lang="en-US" sz="2800" dirty="0"/>
              <a:t>(-6)(-9) =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A8D95E-8AEB-423B-B04E-229646385B42}"/>
              </a:ext>
            </a:extLst>
          </p:cNvPr>
          <p:cNvSpPr txBox="1"/>
          <p:nvPr/>
        </p:nvSpPr>
        <p:spPr>
          <a:xfrm>
            <a:off x="6294582" y="1607127"/>
            <a:ext cx="3860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g) (-3)(+3) = </a:t>
            </a:r>
          </a:p>
          <a:p>
            <a:endParaRPr lang="en-US" sz="2800" dirty="0"/>
          </a:p>
          <a:p>
            <a:r>
              <a:rPr lang="en-US" sz="2800" dirty="0"/>
              <a:t>h) (+7)(+4) =</a:t>
            </a:r>
          </a:p>
          <a:p>
            <a:pPr marL="342900" indent="-342900">
              <a:buAutoNum type="alphaLcParenR"/>
            </a:pPr>
            <a:endParaRPr lang="en-US" sz="2800" dirty="0"/>
          </a:p>
          <a:p>
            <a:r>
              <a:rPr lang="en-US" sz="2800" dirty="0" err="1"/>
              <a:t>i</a:t>
            </a:r>
            <a:r>
              <a:rPr lang="en-US" sz="2800" dirty="0"/>
              <a:t>) (-1)(-13) =</a:t>
            </a:r>
          </a:p>
          <a:p>
            <a:pPr marL="342900" indent="-342900">
              <a:buAutoNum type="alphaLcParenR"/>
            </a:pPr>
            <a:endParaRPr lang="en-US" sz="2800" dirty="0"/>
          </a:p>
          <a:p>
            <a:r>
              <a:rPr lang="en-US" sz="2800" dirty="0"/>
              <a:t>j) (+5)(-6) =</a:t>
            </a:r>
          </a:p>
          <a:p>
            <a:pPr marL="342900" indent="-342900">
              <a:buAutoNum type="alphaLcParenR"/>
            </a:pPr>
            <a:endParaRPr lang="en-US" sz="2800" dirty="0"/>
          </a:p>
          <a:p>
            <a:r>
              <a:rPr lang="en-US" sz="2800" dirty="0"/>
              <a:t>k) (-9)(-8) =</a:t>
            </a:r>
          </a:p>
          <a:p>
            <a:pPr marL="342900" indent="-342900">
              <a:buAutoNum type="alphaLcParenR"/>
            </a:pPr>
            <a:endParaRPr lang="en-US" sz="2800" dirty="0"/>
          </a:p>
          <a:p>
            <a:r>
              <a:rPr lang="en-US" sz="2800" dirty="0"/>
              <a:t>l) (-8)(-3) =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B62C87-52A2-4CE6-8B70-F16B148D0D82}"/>
              </a:ext>
            </a:extLst>
          </p:cNvPr>
          <p:cNvSpPr txBox="1"/>
          <p:nvPr/>
        </p:nvSpPr>
        <p:spPr>
          <a:xfrm>
            <a:off x="2620818" y="1607127"/>
            <a:ext cx="3860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27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-42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-32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45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-16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54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534F2C-1707-4ABC-A861-07D3580CEC57}"/>
              </a:ext>
            </a:extLst>
          </p:cNvPr>
          <p:cNvSpPr txBox="1"/>
          <p:nvPr/>
        </p:nvSpPr>
        <p:spPr>
          <a:xfrm>
            <a:off x="8118764" y="1607127"/>
            <a:ext cx="3860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-9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28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13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-30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72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29016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6766C-B1E5-4F50-BEF1-E79F79C4C4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5526" y="436097"/>
            <a:ext cx="4820529" cy="1034049"/>
          </a:xfrm>
        </p:spPr>
        <p:txBody>
          <a:bodyPr/>
          <a:lstStyle/>
          <a:p>
            <a:r>
              <a:rPr lang="en-US" dirty="0"/>
              <a:t>Balloon Review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DC11B6-11A6-4865-8490-182CC8B14171}"/>
              </a:ext>
            </a:extLst>
          </p:cNvPr>
          <p:cNvSpPr txBox="1"/>
          <p:nvPr/>
        </p:nvSpPr>
        <p:spPr>
          <a:xfrm>
            <a:off x="909709" y="1488368"/>
            <a:ext cx="8051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Positive</a:t>
            </a:r>
            <a:r>
              <a:rPr lang="en-US" sz="2400" dirty="0"/>
              <a:t> integers are </a:t>
            </a:r>
            <a:r>
              <a:rPr lang="en-US" sz="2400" dirty="0">
                <a:solidFill>
                  <a:srgbClr val="FF0000"/>
                </a:solidFill>
              </a:rPr>
              <a:t>gas</a:t>
            </a:r>
            <a:r>
              <a:rPr lang="en-US" sz="2400" dirty="0"/>
              <a:t> bags.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A65722-F834-40AC-8ACF-A5B7DC02FC3A}"/>
              </a:ext>
            </a:extLst>
          </p:cNvPr>
          <p:cNvSpPr txBox="1"/>
          <p:nvPr/>
        </p:nvSpPr>
        <p:spPr>
          <a:xfrm>
            <a:off x="909710" y="2060752"/>
            <a:ext cx="7971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Negative </a:t>
            </a:r>
            <a:r>
              <a:rPr lang="en-US" sz="2400" dirty="0"/>
              <a:t>integers are </a:t>
            </a:r>
            <a:r>
              <a:rPr lang="en-US" sz="2400" dirty="0">
                <a:solidFill>
                  <a:srgbClr val="FF0000"/>
                </a:solidFill>
              </a:rPr>
              <a:t>sand</a:t>
            </a:r>
            <a:r>
              <a:rPr lang="en-US" sz="2400" dirty="0"/>
              <a:t> bags.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3855E1-C46F-47F0-82FD-406714B69494}"/>
              </a:ext>
            </a:extLst>
          </p:cNvPr>
          <p:cNvSpPr txBox="1"/>
          <p:nvPr/>
        </p:nvSpPr>
        <p:spPr>
          <a:xfrm>
            <a:off x="909709" y="2881265"/>
            <a:ext cx="9715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We have covered </a:t>
            </a:r>
            <a:r>
              <a:rPr lang="en-US" sz="2400" dirty="0">
                <a:highlight>
                  <a:srgbClr val="FFFF00"/>
                </a:highlight>
              </a:rPr>
              <a:t>addition</a:t>
            </a:r>
            <a:r>
              <a:rPr lang="en-US" sz="2400" dirty="0"/>
              <a:t>, which meant that we were </a:t>
            </a:r>
            <a:r>
              <a:rPr lang="en-US" sz="2400" dirty="0">
                <a:highlight>
                  <a:srgbClr val="FFFF00"/>
                </a:highlight>
              </a:rPr>
              <a:t>putting on </a:t>
            </a:r>
            <a:r>
              <a:rPr lang="en-US" sz="2400" dirty="0"/>
              <a:t>bags.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8A041A-1DD1-4AB2-A83D-CB4344B8BE55}"/>
              </a:ext>
            </a:extLst>
          </p:cNvPr>
          <p:cNvSpPr txBox="1"/>
          <p:nvPr/>
        </p:nvSpPr>
        <p:spPr>
          <a:xfrm>
            <a:off x="1264954" y="3384248"/>
            <a:ext cx="7616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Putting on gas </a:t>
            </a:r>
            <a:r>
              <a:rPr lang="en-US" sz="2400" dirty="0"/>
              <a:t>bags made our balloon go </a:t>
            </a:r>
            <a:r>
              <a:rPr lang="en-US" sz="2400" b="1" u="sng" dirty="0"/>
              <a:t>up</a:t>
            </a:r>
            <a:r>
              <a:rPr lang="en-US" sz="2400" dirty="0"/>
              <a:t>.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FE209A-6B84-4F01-9A8E-6C354449E857}"/>
              </a:ext>
            </a:extLst>
          </p:cNvPr>
          <p:cNvSpPr txBox="1"/>
          <p:nvPr/>
        </p:nvSpPr>
        <p:spPr>
          <a:xfrm>
            <a:off x="1264952" y="3981860"/>
            <a:ext cx="7616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Putting on sand </a:t>
            </a:r>
            <a:r>
              <a:rPr lang="en-US" sz="2400" dirty="0"/>
              <a:t>bags made our balloon go </a:t>
            </a:r>
            <a:r>
              <a:rPr lang="en-US" sz="2400" b="1" u="sng" dirty="0"/>
              <a:t>down</a:t>
            </a:r>
            <a:r>
              <a:rPr lang="en-US" sz="2400" dirty="0"/>
              <a:t>.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02B3E7-47E5-4296-BB78-9992BCD247C1}"/>
              </a:ext>
            </a:extLst>
          </p:cNvPr>
          <p:cNvSpPr txBox="1"/>
          <p:nvPr/>
        </p:nvSpPr>
        <p:spPr>
          <a:xfrm>
            <a:off x="909709" y="4777145"/>
            <a:ext cx="10005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We have covered </a:t>
            </a:r>
            <a:r>
              <a:rPr lang="en-US" sz="2400" dirty="0">
                <a:highlight>
                  <a:srgbClr val="FFFF00"/>
                </a:highlight>
              </a:rPr>
              <a:t>subtraction</a:t>
            </a:r>
            <a:r>
              <a:rPr lang="en-US" sz="2400" dirty="0"/>
              <a:t>, which meant that we were </a:t>
            </a:r>
            <a:r>
              <a:rPr lang="en-US" sz="2400" dirty="0">
                <a:highlight>
                  <a:srgbClr val="FFFF00"/>
                </a:highlight>
              </a:rPr>
              <a:t>taking off </a:t>
            </a:r>
            <a:r>
              <a:rPr lang="en-US" sz="2400" dirty="0"/>
              <a:t>bags.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B6C8CE-5430-4CF9-AB6B-C0A4F5DA1E65}"/>
              </a:ext>
            </a:extLst>
          </p:cNvPr>
          <p:cNvSpPr txBox="1"/>
          <p:nvPr/>
        </p:nvSpPr>
        <p:spPr>
          <a:xfrm>
            <a:off x="812374" y="5349717"/>
            <a:ext cx="8069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Taking off gas </a:t>
            </a:r>
            <a:r>
              <a:rPr lang="en-US" sz="2400" dirty="0"/>
              <a:t>bags made our balloon go </a:t>
            </a:r>
            <a:r>
              <a:rPr lang="en-US" sz="2400" b="1" u="sng" dirty="0"/>
              <a:t>down</a:t>
            </a:r>
            <a:r>
              <a:rPr lang="en-US" sz="2400" dirty="0"/>
              <a:t>.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0F3FE47-ED53-4662-9E9F-F99D97FA956F}"/>
              </a:ext>
            </a:extLst>
          </p:cNvPr>
          <p:cNvSpPr txBox="1"/>
          <p:nvPr/>
        </p:nvSpPr>
        <p:spPr>
          <a:xfrm>
            <a:off x="1264951" y="5939209"/>
            <a:ext cx="7616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Taking off sand </a:t>
            </a:r>
            <a:r>
              <a:rPr lang="en-US" sz="2400" dirty="0"/>
              <a:t>bags made our balloon go </a:t>
            </a:r>
            <a:r>
              <a:rPr lang="en-US" sz="2400" b="1" u="sng" dirty="0"/>
              <a:t>up</a:t>
            </a:r>
            <a:r>
              <a:rPr lang="en-US" sz="240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09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27551-9C69-47C3-BE4F-E04974181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Warm-up</a:t>
            </a:r>
            <a:r>
              <a:rPr lang="en-US" dirty="0"/>
              <a:t>:  Complete the questions then click to check your answers.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53608-F591-43EB-BED4-242ACEFEB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32703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-6 - 11 =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4 - (-2) =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(-12) + (-5) =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-3 + 8 =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AB8281-E4A4-480B-9DA3-77ACAEBA1FB6}"/>
              </a:ext>
            </a:extLst>
          </p:cNvPr>
          <p:cNvSpPr txBox="1"/>
          <p:nvPr/>
        </p:nvSpPr>
        <p:spPr>
          <a:xfrm>
            <a:off x="6231988" y="1825625"/>
            <a:ext cx="234930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dirty="0"/>
              <a:t>(-1) - (-9) =</a:t>
            </a:r>
          </a:p>
          <a:p>
            <a:pPr>
              <a:spcBef>
                <a:spcPts val="600"/>
              </a:spcBef>
            </a:pPr>
            <a:endParaRPr lang="en-US" sz="2800" dirty="0"/>
          </a:p>
          <a:p>
            <a:pPr>
              <a:spcBef>
                <a:spcPts val="600"/>
              </a:spcBef>
            </a:pPr>
            <a:r>
              <a:rPr lang="en-US" sz="2800" dirty="0"/>
              <a:t>(+3) + (-13) =</a:t>
            </a:r>
          </a:p>
          <a:p>
            <a:pPr>
              <a:spcBef>
                <a:spcPts val="600"/>
              </a:spcBef>
            </a:pPr>
            <a:endParaRPr lang="en-US" sz="2800" dirty="0"/>
          </a:p>
          <a:p>
            <a:pPr>
              <a:spcBef>
                <a:spcPts val="600"/>
              </a:spcBef>
            </a:pPr>
            <a:r>
              <a:rPr lang="en-US" sz="2800" dirty="0"/>
              <a:t>2 – 5 =</a:t>
            </a:r>
          </a:p>
          <a:p>
            <a:pPr>
              <a:spcBef>
                <a:spcPts val="600"/>
              </a:spcBef>
            </a:pPr>
            <a:endParaRPr lang="en-US" sz="2800" dirty="0"/>
          </a:p>
          <a:p>
            <a:pPr>
              <a:spcBef>
                <a:spcPts val="600"/>
              </a:spcBef>
            </a:pPr>
            <a:r>
              <a:rPr lang="en-US" sz="2800" dirty="0"/>
              <a:t>(-3) + (+6) =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20344D6-BD20-4E0F-B32A-49595C363DAE}"/>
              </a:ext>
            </a:extLst>
          </p:cNvPr>
          <p:cNvSpPr txBox="1">
            <a:spLocks/>
          </p:cNvSpPr>
          <p:nvPr/>
        </p:nvSpPr>
        <p:spPr>
          <a:xfrm>
            <a:off x="2805332" y="1825625"/>
            <a:ext cx="23270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-17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-17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38E3F2D-3D38-437A-A91B-7C42560B1816}"/>
              </a:ext>
            </a:extLst>
          </p:cNvPr>
          <p:cNvSpPr txBox="1">
            <a:spLocks/>
          </p:cNvSpPr>
          <p:nvPr/>
        </p:nvSpPr>
        <p:spPr>
          <a:xfrm>
            <a:off x="8223152" y="1850585"/>
            <a:ext cx="23270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8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-10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-3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236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5F83A-4929-4942-8B74-743FC6D2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Multiplying Integers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77E9-AFDB-4573-83D6-5CF2D330D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7004"/>
            <a:ext cx="10515600" cy="6790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There are 4 main parts to a multiplication question.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A699161-6586-47DE-9BC3-88F65B990493}"/>
              </a:ext>
            </a:extLst>
          </p:cNvPr>
          <p:cNvSpPr txBox="1">
            <a:spLocks/>
          </p:cNvSpPr>
          <p:nvPr/>
        </p:nvSpPr>
        <p:spPr>
          <a:xfrm>
            <a:off x="838200" y="3321740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</a:t>
            </a:r>
            <a:r>
              <a:rPr lang="en-US" b="1" u="sng" dirty="0"/>
              <a:t>first number </a:t>
            </a:r>
            <a:r>
              <a:rPr lang="en-US" dirty="0"/>
              <a:t>indicates </a:t>
            </a:r>
            <a:r>
              <a:rPr lang="en-US" b="1" u="sng" dirty="0"/>
              <a:t>how many groups </a:t>
            </a:r>
            <a:r>
              <a:rPr lang="en-US" dirty="0"/>
              <a:t>of each bag and </a:t>
            </a:r>
            <a:r>
              <a:rPr lang="en-US" b="1" u="sng" dirty="0"/>
              <a:t>what we do </a:t>
            </a:r>
            <a:r>
              <a:rPr lang="en-US" dirty="0"/>
              <a:t>with each group.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0431329-2173-4D8B-A779-EC52BCD81C06}"/>
              </a:ext>
            </a:extLst>
          </p:cNvPr>
          <p:cNvSpPr txBox="1">
            <a:spLocks/>
          </p:cNvSpPr>
          <p:nvPr/>
        </p:nvSpPr>
        <p:spPr>
          <a:xfrm>
            <a:off x="838200" y="4617502"/>
            <a:ext cx="10515600" cy="8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</a:t>
            </a:r>
            <a:r>
              <a:rPr lang="en-US" b="1" u="sng" dirty="0"/>
              <a:t>second number </a:t>
            </a:r>
            <a:r>
              <a:rPr lang="en-US" dirty="0"/>
              <a:t>indicates </a:t>
            </a:r>
            <a:r>
              <a:rPr lang="en-US" b="1" u="sng" dirty="0"/>
              <a:t>how many</a:t>
            </a:r>
            <a:r>
              <a:rPr lang="en-US" dirty="0"/>
              <a:t>  and </a:t>
            </a:r>
            <a:r>
              <a:rPr lang="en-US" b="1" u="sng" dirty="0"/>
              <a:t>what type of bag </a:t>
            </a:r>
            <a:r>
              <a:rPr lang="en-US" dirty="0"/>
              <a:t>is in each group.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5DD770A-603E-4F4B-A5C1-7E754CE0A909}"/>
              </a:ext>
            </a:extLst>
          </p:cNvPr>
          <p:cNvSpPr txBox="1">
            <a:spLocks/>
          </p:cNvSpPr>
          <p:nvPr/>
        </p:nvSpPr>
        <p:spPr>
          <a:xfrm>
            <a:off x="838200" y="5866848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</a:t>
            </a:r>
            <a:r>
              <a:rPr lang="en-US" b="1" u="sng" dirty="0"/>
              <a:t>product (answer) </a:t>
            </a:r>
            <a:r>
              <a:rPr lang="en-US" dirty="0"/>
              <a:t>is where the balloon </a:t>
            </a:r>
            <a:r>
              <a:rPr lang="en-US" b="1" u="sng" dirty="0"/>
              <a:t>stops</a:t>
            </a:r>
            <a:r>
              <a:rPr lang="en-US" dirty="0"/>
              <a:t>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9EB3B3-11B1-41E5-8F5F-7C28BA64DA7B}"/>
              </a:ext>
            </a:extLst>
          </p:cNvPr>
          <p:cNvSpPr txBox="1">
            <a:spLocks/>
          </p:cNvSpPr>
          <p:nvPr/>
        </p:nvSpPr>
        <p:spPr>
          <a:xfrm>
            <a:off x="838200" y="2512546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balloon </a:t>
            </a:r>
            <a:r>
              <a:rPr lang="en-US" b="1" u="sng" dirty="0">
                <a:solidFill>
                  <a:srgbClr val="FF0000"/>
                </a:solidFill>
              </a:rPr>
              <a:t>always starts at 0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414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C6AA96A-F85C-4317-8BFD-E96CC1AA7A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707" t="19903" r="12945" b="8851"/>
          <a:stretch/>
        </p:blipFill>
        <p:spPr>
          <a:xfrm>
            <a:off x="7777277" y="212700"/>
            <a:ext cx="1533236" cy="1597891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BF65A5-2770-4FDD-8BFC-7055D0C7C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4048"/>
            <a:ext cx="10515600" cy="1325563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F76E1-151F-46FC-AA99-2F19AD811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421835" cy="59952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(+3) x (-4)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C51A0E3-63F1-4875-9186-7B4074F2207E}"/>
              </a:ext>
            </a:extLst>
          </p:cNvPr>
          <p:cNvSpPr txBox="1">
            <a:spLocks/>
          </p:cNvSpPr>
          <p:nvPr/>
        </p:nvSpPr>
        <p:spPr>
          <a:xfrm>
            <a:off x="936674" y="4664637"/>
            <a:ext cx="4831080" cy="9936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Putting on sand </a:t>
            </a:r>
            <a:r>
              <a:rPr lang="en-US" dirty="0"/>
              <a:t>makes the balloon go </a:t>
            </a:r>
            <a:r>
              <a:rPr lang="en-US" b="1" u="sng" dirty="0"/>
              <a:t>down</a:t>
            </a:r>
            <a:r>
              <a:rPr lang="en-US" dirty="0"/>
              <a:t> 3 groups of 4.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CAD99BC-23F7-4B65-AF0C-5FE55CF2F339}"/>
              </a:ext>
            </a:extLst>
          </p:cNvPr>
          <p:cNvSpPr txBox="1">
            <a:spLocks/>
          </p:cNvSpPr>
          <p:nvPr/>
        </p:nvSpPr>
        <p:spPr>
          <a:xfrm>
            <a:off x="936674" y="3435313"/>
            <a:ext cx="5070426" cy="6260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We </a:t>
            </a:r>
            <a:r>
              <a:rPr lang="en-US" dirty="0">
                <a:solidFill>
                  <a:srgbClr val="FF0000"/>
                </a:solidFill>
              </a:rPr>
              <a:t>put on </a:t>
            </a:r>
            <a:r>
              <a:rPr lang="en-US" dirty="0"/>
              <a:t>3 groups (+3) of 4 </a:t>
            </a:r>
            <a:r>
              <a:rPr lang="en-US" dirty="0">
                <a:solidFill>
                  <a:srgbClr val="FF0000"/>
                </a:solidFill>
              </a:rPr>
              <a:t>sand</a:t>
            </a:r>
            <a:r>
              <a:rPr lang="en-US" dirty="0"/>
              <a:t> bags (-4)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5FC22E7-11C2-49A7-9AAF-192AC8051C29}"/>
              </a:ext>
            </a:extLst>
          </p:cNvPr>
          <p:cNvSpPr txBox="1">
            <a:spLocks/>
          </p:cNvSpPr>
          <p:nvPr/>
        </p:nvSpPr>
        <p:spPr>
          <a:xfrm>
            <a:off x="936674" y="2649340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balloon starts at 0.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1BFAC40-805F-49C7-B618-20A8F8D5775C}"/>
              </a:ext>
            </a:extLst>
          </p:cNvPr>
          <p:cNvSpPr txBox="1">
            <a:spLocks/>
          </p:cNvSpPr>
          <p:nvPr/>
        </p:nvSpPr>
        <p:spPr>
          <a:xfrm>
            <a:off x="990600" y="6025860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balloon ends at -12.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50DABBD-2132-4C4F-B5A1-D85F05D70C21}"/>
              </a:ext>
            </a:extLst>
          </p:cNvPr>
          <p:cNvSpPr txBox="1">
            <a:spLocks/>
          </p:cNvSpPr>
          <p:nvPr/>
        </p:nvSpPr>
        <p:spPr>
          <a:xfrm>
            <a:off x="8918133" y="6231973"/>
            <a:ext cx="4105501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    So (+3) x (-4) = -12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15CEE5EB-9431-4941-AFC7-5E032E373D6D}"/>
              </a:ext>
            </a:extLst>
          </p:cNvPr>
          <p:cNvSpPr/>
          <p:nvPr/>
        </p:nvSpPr>
        <p:spPr>
          <a:xfrm>
            <a:off x="6432125" y="1725145"/>
            <a:ext cx="345153" cy="14085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3B06AFD-2F3F-4E46-9559-FE9D3DA00A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2233" y="1185334"/>
            <a:ext cx="687596" cy="5752011"/>
          </a:xfrm>
          <a:prstGeom prst="rect">
            <a:avLst/>
          </a:prstGeom>
        </p:spPr>
      </p:pic>
      <p:sp>
        <p:nvSpPr>
          <p:cNvPr id="15" name="Arrow: Down 14">
            <a:extLst>
              <a:ext uri="{FF2B5EF4-FFF2-40B4-BE49-F238E27FC236}">
                <a16:creationId xmlns:a16="http://schemas.microsoft.com/office/drawing/2014/main" id="{78A00BA2-D362-45A6-B572-D8495A83C3D1}"/>
              </a:ext>
            </a:extLst>
          </p:cNvPr>
          <p:cNvSpPr/>
          <p:nvPr/>
        </p:nvSpPr>
        <p:spPr>
          <a:xfrm>
            <a:off x="6432125" y="3175653"/>
            <a:ext cx="320861" cy="13962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0EB5AF28-AE63-44D7-989D-9CF4840892EE}"/>
              </a:ext>
            </a:extLst>
          </p:cNvPr>
          <p:cNvSpPr/>
          <p:nvPr/>
        </p:nvSpPr>
        <p:spPr>
          <a:xfrm>
            <a:off x="6432126" y="4624701"/>
            <a:ext cx="320860" cy="14011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A9A1056-BB99-4902-B747-099BD64F1F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345" t="17726" r="14102" b="8968"/>
          <a:stretch/>
        </p:blipFill>
        <p:spPr>
          <a:xfrm>
            <a:off x="7804986" y="4480104"/>
            <a:ext cx="1477818" cy="164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19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3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E14BE7B-97C3-4FD4-97BC-7E388F249B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Let’s try another.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38303C-5ECC-4ABE-A19C-B4E1D1207D5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2421835" cy="59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(-2) x (+5)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5505EAC-CFA1-48FF-A7B3-F4B62AD72E1D}"/>
              </a:ext>
            </a:extLst>
          </p:cNvPr>
          <p:cNvSpPr txBox="1">
            <a:spLocks/>
          </p:cNvSpPr>
          <p:nvPr/>
        </p:nvSpPr>
        <p:spPr>
          <a:xfrm>
            <a:off x="936663" y="4664637"/>
            <a:ext cx="4831080" cy="9936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Taking off gas </a:t>
            </a:r>
            <a:r>
              <a:rPr lang="en-US" dirty="0"/>
              <a:t>makes the balloon go </a:t>
            </a:r>
            <a:r>
              <a:rPr lang="en-US" b="1" u="sng" dirty="0"/>
              <a:t>down</a:t>
            </a:r>
            <a:r>
              <a:rPr lang="en-US" dirty="0"/>
              <a:t> 2 groups of 5.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B0B515F-2439-46DA-9482-B8CFA0B985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266" t="18600" r="13370" b="9200"/>
          <a:stretch/>
        </p:blipFill>
        <p:spPr>
          <a:xfrm>
            <a:off x="8175675" y="349056"/>
            <a:ext cx="1533525" cy="161925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2C7D5B7-7AEB-46C0-835F-B76CDDC94BD2}"/>
              </a:ext>
            </a:extLst>
          </p:cNvPr>
          <p:cNvSpPr txBox="1">
            <a:spLocks/>
          </p:cNvSpPr>
          <p:nvPr/>
        </p:nvSpPr>
        <p:spPr>
          <a:xfrm>
            <a:off x="965909" y="3749046"/>
            <a:ext cx="5286326" cy="62602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We </a:t>
            </a:r>
            <a:r>
              <a:rPr lang="en-US" dirty="0">
                <a:solidFill>
                  <a:srgbClr val="FF0000"/>
                </a:solidFill>
              </a:rPr>
              <a:t>take off </a:t>
            </a:r>
            <a:r>
              <a:rPr lang="en-US" dirty="0"/>
              <a:t>2 groups of 5 </a:t>
            </a:r>
            <a:r>
              <a:rPr lang="en-US" dirty="0">
                <a:solidFill>
                  <a:srgbClr val="FF0000"/>
                </a:solidFill>
              </a:rPr>
              <a:t>gas</a:t>
            </a:r>
            <a:r>
              <a:rPr lang="en-US" dirty="0"/>
              <a:t> bags.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4E0ED92-C233-4B2F-B18A-609C801C3A13}"/>
              </a:ext>
            </a:extLst>
          </p:cNvPr>
          <p:cNvSpPr txBox="1">
            <a:spLocks/>
          </p:cNvSpPr>
          <p:nvPr/>
        </p:nvSpPr>
        <p:spPr>
          <a:xfrm>
            <a:off x="990600" y="2955373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balloon starts at 0.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1E2C244-BBF2-4CFB-8A59-049C2F2EEAFA}"/>
              </a:ext>
            </a:extLst>
          </p:cNvPr>
          <p:cNvSpPr txBox="1">
            <a:spLocks/>
          </p:cNvSpPr>
          <p:nvPr/>
        </p:nvSpPr>
        <p:spPr>
          <a:xfrm>
            <a:off x="990600" y="6025860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balloon ends at -10.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CAAEDD0-FE6B-4B20-A390-8457336A1A60}"/>
              </a:ext>
            </a:extLst>
          </p:cNvPr>
          <p:cNvSpPr txBox="1">
            <a:spLocks/>
          </p:cNvSpPr>
          <p:nvPr/>
        </p:nvSpPr>
        <p:spPr>
          <a:xfrm>
            <a:off x="8942437" y="5758730"/>
            <a:ext cx="4105501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   So (-2) x (+5) = -10</a:t>
            </a:r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72C26087-915D-4308-A0B4-0FB65CA77A51}"/>
              </a:ext>
            </a:extLst>
          </p:cNvPr>
          <p:cNvSpPr/>
          <p:nvPr/>
        </p:nvSpPr>
        <p:spPr>
          <a:xfrm rot="10800000">
            <a:off x="7018672" y="1906265"/>
            <a:ext cx="301546" cy="166599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AEB7C57-93A5-4D71-AE8C-9CC8DB44D1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4060" y="1322100"/>
            <a:ext cx="687596" cy="5545898"/>
          </a:xfrm>
          <a:prstGeom prst="rect">
            <a:avLst/>
          </a:prstGeom>
        </p:spPr>
      </p:pic>
      <p:sp>
        <p:nvSpPr>
          <p:cNvPr id="16" name="Arrow: Up 15">
            <a:extLst>
              <a:ext uri="{FF2B5EF4-FFF2-40B4-BE49-F238E27FC236}">
                <a16:creationId xmlns:a16="http://schemas.microsoft.com/office/drawing/2014/main" id="{6C1736BF-0647-475D-BCA8-CE4068F2B3BF}"/>
              </a:ext>
            </a:extLst>
          </p:cNvPr>
          <p:cNvSpPr/>
          <p:nvPr/>
        </p:nvSpPr>
        <p:spPr>
          <a:xfrm rot="10800000">
            <a:off x="7032367" y="3611782"/>
            <a:ext cx="305041" cy="17032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997A1DD-7F54-4F8C-B194-44167E85F0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086" t="18119" r="13961" b="8987"/>
          <a:stretch/>
        </p:blipFill>
        <p:spPr>
          <a:xfrm>
            <a:off x="8195498" y="3756357"/>
            <a:ext cx="1505527" cy="163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96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  <p:bldP spid="14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9B59C75-9F9C-43E0-8960-2D8EC781A58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And again…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1918D44-4F75-4ADD-98EB-123DC871039F}"/>
              </a:ext>
            </a:extLst>
          </p:cNvPr>
          <p:cNvSpPr txBox="1">
            <a:spLocks/>
          </p:cNvSpPr>
          <p:nvPr/>
        </p:nvSpPr>
        <p:spPr>
          <a:xfrm>
            <a:off x="9089416" y="5764411"/>
            <a:ext cx="2704361" cy="47497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So,(-3) x (-3) = +9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24169E0-EC9A-41FD-B45F-8A66DC0692E6}"/>
              </a:ext>
            </a:extLst>
          </p:cNvPr>
          <p:cNvSpPr txBox="1">
            <a:spLocks/>
          </p:cNvSpPr>
          <p:nvPr/>
        </p:nvSpPr>
        <p:spPr>
          <a:xfrm>
            <a:off x="936674" y="4830339"/>
            <a:ext cx="4831080" cy="993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Taking off sand </a:t>
            </a:r>
            <a:r>
              <a:rPr lang="en-US" dirty="0"/>
              <a:t>makes the balloon go </a:t>
            </a:r>
            <a:r>
              <a:rPr lang="en-US" b="1" u="sng" dirty="0"/>
              <a:t>up</a:t>
            </a:r>
            <a:r>
              <a:rPr lang="en-US" dirty="0"/>
              <a:t> 3 groups of 3.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1200803-3930-4015-82D1-5F2E873BE028}"/>
              </a:ext>
            </a:extLst>
          </p:cNvPr>
          <p:cNvSpPr txBox="1">
            <a:spLocks/>
          </p:cNvSpPr>
          <p:nvPr/>
        </p:nvSpPr>
        <p:spPr>
          <a:xfrm>
            <a:off x="950151" y="3779447"/>
            <a:ext cx="4511626" cy="62602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We </a:t>
            </a:r>
            <a:r>
              <a:rPr lang="en-US" dirty="0">
                <a:solidFill>
                  <a:srgbClr val="FF0000"/>
                </a:solidFill>
              </a:rPr>
              <a:t>take off </a:t>
            </a:r>
            <a:r>
              <a:rPr lang="en-US" dirty="0"/>
              <a:t>3 groups of 3 </a:t>
            </a:r>
            <a:r>
              <a:rPr lang="en-US" dirty="0">
                <a:solidFill>
                  <a:srgbClr val="FF0000"/>
                </a:solidFill>
              </a:rPr>
              <a:t>sand</a:t>
            </a:r>
            <a:r>
              <a:rPr lang="en-US" dirty="0"/>
              <a:t> bags.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E0C3415-9428-44DA-8C7E-E5B66F15B313}"/>
              </a:ext>
            </a:extLst>
          </p:cNvPr>
          <p:cNvSpPr txBox="1">
            <a:spLocks/>
          </p:cNvSpPr>
          <p:nvPr/>
        </p:nvSpPr>
        <p:spPr>
          <a:xfrm>
            <a:off x="990600" y="3000177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balloon starts at 0.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40831FE-B91F-4AF1-A0C4-122570E2F4E9}"/>
              </a:ext>
            </a:extLst>
          </p:cNvPr>
          <p:cNvSpPr txBox="1">
            <a:spLocks/>
          </p:cNvSpPr>
          <p:nvPr/>
        </p:nvSpPr>
        <p:spPr>
          <a:xfrm>
            <a:off x="936674" y="6001900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balloon ends at +9.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EAD2552-D2A1-4819-B0CA-C46A0B0F73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368" t="19018" r="14079" b="9736"/>
          <a:stretch/>
        </p:blipFill>
        <p:spPr>
          <a:xfrm>
            <a:off x="7638473" y="3391666"/>
            <a:ext cx="1477818" cy="1597891"/>
          </a:xfrm>
          <a:prstGeom prst="rect">
            <a:avLst/>
          </a:prstGeom>
        </p:spPr>
      </p:pic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6608896-B9F3-4F32-AB97-8252E88C297A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2421835" cy="59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(-3) x (-3)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D39CAA-0F01-4AF0-B242-1F69C5A1C2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7697" y="1138829"/>
            <a:ext cx="770887" cy="5396207"/>
          </a:xfrm>
          <a:prstGeom prst="rect">
            <a:avLst/>
          </a:prstGeom>
        </p:spPr>
      </p:pic>
      <p:sp>
        <p:nvSpPr>
          <p:cNvPr id="16" name="Arrow: Down 15">
            <a:extLst>
              <a:ext uri="{FF2B5EF4-FFF2-40B4-BE49-F238E27FC236}">
                <a16:creationId xmlns:a16="http://schemas.microsoft.com/office/drawing/2014/main" id="{C26E86DA-1B57-4D32-874D-5C8E132842EF}"/>
              </a:ext>
            </a:extLst>
          </p:cNvPr>
          <p:cNvSpPr/>
          <p:nvPr/>
        </p:nvSpPr>
        <p:spPr>
          <a:xfrm rot="10800000">
            <a:off x="6222228" y="3863693"/>
            <a:ext cx="330523" cy="1122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327FCAE5-8DE1-4879-BBD7-04EE409962F9}"/>
              </a:ext>
            </a:extLst>
          </p:cNvPr>
          <p:cNvSpPr/>
          <p:nvPr/>
        </p:nvSpPr>
        <p:spPr>
          <a:xfrm rot="10800000">
            <a:off x="6229617" y="2776870"/>
            <a:ext cx="330523" cy="10195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9518D875-18FF-4CCC-944C-F256A5304A53}"/>
              </a:ext>
            </a:extLst>
          </p:cNvPr>
          <p:cNvSpPr/>
          <p:nvPr/>
        </p:nvSpPr>
        <p:spPr>
          <a:xfrm rot="10800000">
            <a:off x="6229618" y="1653674"/>
            <a:ext cx="330523" cy="10195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EF94985-688A-477D-AFE9-2E20363C11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970" t="19744" r="12215" b="9420"/>
          <a:stretch/>
        </p:blipFill>
        <p:spPr>
          <a:xfrm>
            <a:off x="7638473" y="233579"/>
            <a:ext cx="1542473" cy="158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17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  <p:bldP spid="16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107BB8E-796F-49E5-8B26-CE0DC36C6F7B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2421835" cy="59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(+5) x (+3)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05D4FCD-C270-4E11-B3B6-8C4E353D3580}"/>
              </a:ext>
            </a:extLst>
          </p:cNvPr>
          <p:cNvSpPr txBox="1">
            <a:spLocks/>
          </p:cNvSpPr>
          <p:nvPr/>
        </p:nvSpPr>
        <p:spPr>
          <a:xfrm>
            <a:off x="563880" y="3991222"/>
            <a:ext cx="4831080" cy="993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Putting on gas </a:t>
            </a:r>
            <a:r>
              <a:rPr lang="en-US" dirty="0"/>
              <a:t>makes the balloon go </a:t>
            </a:r>
            <a:r>
              <a:rPr lang="en-US" b="1" u="sng" dirty="0"/>
              <a:t>up</a:t>
            </a:r>
            <a:r>
              <a:rPr lang="en-US" dirty="0"/>
              <a:t> 5 groups of 3.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212FD1E-021D-43CB-B46B-C160F32F75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871" t="18423" r="13246" b="9505"/>
          <a:stretch/>
        </p:blipFill>
        <p:spPr>
          <a:xfrm>
            <a:off x="7562427" y="4534530"/>
            <a:ext cx="1401188" cy="1616364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B64598E-395D-4B69-AB95-4E5B1C45D88C}"/>
              </a:ext>
            </a:extLst>
          </p:cNvPr>
          <p:cNvSpPr txBox="1">
            <a:spLocks/>
          </p:cNvSpPr>
          <p:nvPr/>
        </p:nvSpPr>
        <p:spPr>
          <a:xfrm>
            <a:off x="563880" y="3264925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We </a:t>
            </a:r>
            <a:r>
              <a:rPr lang="en-US" dirty="0">
                <a:solidFill>
                  <a:srgbClr val="FF0000"/>
                </a:solidFill>
              </a:rPr>
              <a:t>put on </a:t>
            </a:r>
            <a:r>
              <a:rPr lang="en-US" dirty="0"/>
              <a:t>5 groups of 3 </a:t>
            </a:r>
            <a:r>
              <a:rPr lang="en-US" dirty="0">
                <a:solidFill>
                  <a:srgbClr val="FF0000"/>
                </a:solidFill>
              </a:rPr>
              <a:t>gas</a:t>
            </a:r>
            <a:r>
              <a:rPr lang="en-US" dirty="0"/>
              <a:t> bags.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6D49389-6847-4759-B39F-B8EC22EFAA9F}"/>
              </a:ext>
            </a:extLst>
          </p:cNvPr>
          <p:cNvSpPr txBox="1">
            <a:spLocks/>
          </p:cNvSpPr>
          <p:nvPr/>
        </p:nvSpPr>
        <p:spPr>
          <a:xfrm>
            <a:off x="563880" y="2593609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balloon starts at 0.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FD7B7F0-CA97-4D9C-8575-F52889F01634}"/>
              </a:ext>
            </a:extLst>
          </p:cNvPr>
          <p:cNvSpPr txBox="1">
            <a:spLocks/>
          </p:cNvSpPr>
          <p:nvPr/>
        </p:nvSpPr>
        <p:spPr>
          <a:xfrm>
            <a:off x="611207" y="5109273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balloon ends at +15.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B6ED731-30A2-4BC7-8404-5B9ADB895FB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Another one!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A718EDE1-FC05-4690-9132-8A7D449EB123}"/>
              </a:ext>
            </a:extLst>
          </p:cNvPr>
          <p:cNvSpPr/>
          <p:nvPr/>
        </p:nvSpPr>
        <p:spPr>
          <a:xfrm rot="10800000">
            <a:off x="6548581" y="5262592"/>
            <a:ext cx="247566" cy="8883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8FC9BFD-1A3F-4270-BB48-B4140FAB6B55}"/>
              </a:ext>
            </a:extLst>
          </p:cNvPr>
          <p:cNvSpPr txBox="1">
            <a:spLocks/>
          </p:cNvSpPr>
          <p:nvPr/>
        </p:nvSpPr>
        <p:spPr>
          <a:xfrm>
            <a:off x="9291242" y="5851133"/>
            <a:ext cx="2730860" cy="59952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So, (+5) x (+3) = +15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00E7F70-7FCC-4A0E-84CC-AA5D366825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1349" y="1293090"/>
            <a:ext cx="515877" cy="5564909"/>
          </a:xfrm>
          <a:prstGeom prst="rect">
            <a:avLst/>
          </a:prstGeom>
        </p:spPr>
      </p:pic>
      <p:sp>
        <p:nvSpPr>
          <p:cNvPr id="16" name="Arrow: Down 15">
            <a:extLst>
              <a:ext uri="{FF2B5EF4-FFF2-40B4-BE49-F238E27FC236}">
                <a16:creationId xmlns:a16="http://schemas.microsoft.com/office/drawing/2014/main" id="{43C8B92B-8C08-4BE5-9A03-A02D245B43A6}"/>
              </a:ext>
            </a:extLst>
          </p:cNvPr>
          <p:cNvSpPr/>
          <p:nvPr/>
        </p:nvSpPr>
        <p:spPr>
          <a:xfrm rot="10800000">
            <a:off x="6548579" y="4325242"/>
            <a:ext cx="269900" cy="8883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55B4BA65-4105-4F29-9061-ECA113FC5018}"/>
              </a:ext>
            </a:extLst>
          </p:cNvPr>
          <p:cNvSpPr/>
          <p:nvPr/>
        </p:nvSpPr>
        <p:spPr>
          <a:xfrm rot="10800000">
            <a:off x="6548575" y="3414393"/>
            <a:ext cx="269903" cy="8767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CAFD71F5-DCD9-462E-A708-2AE7B883F2C5}"/>
              </a:ext>
            </a:extLst>
          </p:cNvPr>
          <p:cNvSpPr/>
          <p:nvPr/>
        </p:nvSpPr>
        <p:spPr>
          <a:xfrm rot="10800000">
            <a:off x="6548576" y="2516393"/>
            <a:ext cx="297084" cy="8527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E66A9136-B884-4E57-95FE-136FDA71F49A}"/>
              </a:ext>
            </a:extLst>
          </p:cNvPr>
          <p:cNvSpPr/>
          <p:nvPr/>
        </p:nvSpPr>
        <p:spPr>
          <a:xfrm rot="10800000">
            <a:off x="6548575" y="1666978"/>
            <a:ext cx="305233" cy="8110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F3CE297-1561-45C8-9323-656A4BFAF4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704" t="20349" r="12975" b="9339"/>
          <a:stretch/>
        </p:blipFill>
        <p:spPr>
          <a:xfrm>
            <a:off x="7549383" y="107065"/>
            <a:ext cx="1493017" cy="1666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86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3" grpId="0" animBg="1"/>
      <p:bldP spid="14" grpId="0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8482498-96FB-4F81-94A3-0D8EDDAF949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2421835" cy="59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(-1) x (-8)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260D0D7-BDAD-49AB-AF00-A210EE628FD1}"/>
              </a:ext>
            </a:extLst>
          </p:cNvPr>
          <p:cNvSpPr txBox="1">
            <a:spLocks/>
          </p:cNvSpPr>
          <p:nvPr/>
        </p:nvSpPr>
        <p:spPr>
          <a:xfrm>
            <a:off x="254511" y="3962912"/>
            <a:ext cx="4831080" cy="993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Taking off sand </a:t>
            </a:r>
            <a:r>
              <a:rPr lang="en-US" dirty="0"/>
              <a:t>makes the balloon go </a:t>
            </a:r>
            <a:r>
              <a:rPr lang="en-US" b="1" u="sng" dirty="0"/>
              <a:t>up</a:t>
            </a:r>
            <a:r>
              <a:rPr lang="en-US" dirty="0"/>
              <a:t> 1 group of 8.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F5991E5-D474-4484-A7D5-AEA2D865FB77}"/>
              </a:ext>
            </a:extLst>
          </p:cNvPr>
          <p:cNvSpPr txBox="1">
            <a:spLocks/>
          </p:cNvSpPr>
          <p:nvPr/>
        </p:nvSpPr>
        <p:spPr>
          <a:xfrm>
            <a:off x="254511" y="3336885"/>
            <a:ext cx="8987224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We </a:t>
            </a:r>
            <a:r>
              <a:rPr lang="en-US" dirty="0">
                <a:solidFill>
                  <a:srgbClr val="FF0000"/>
                </a:solidFill>
              </a:rPr>
              <a:t>take off 1</a:t>
            </a:r>
            <a:r>
              <a:rPr lang="en-US" dirty="0"/>
              <a:t> group of 8 </a:t>
            </a:r>
            <a:r>
              <a:rPr lang="en-US" dirty="0">
                <a:solidFill>
                  <a:srgbClr val="FF0000"/>
                </a:solidFill>
              </a:rPr>
              <a:t>sand</a:t>
            </a:r>
            <a:r>
              <a:rPr lang="en-US" dirty="0"/>
              <a:t> bags.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79E4A39-B9A7-4170-BB0D-CFB86B06CC1E}"/>
              </a:ext>
            </a:extLst>
          </p:cNvPr>
          <p:cNvSpPr txBox="1">
            <a:spLocks/>
          </p:cNvSpPr>
          <p:nvPr/>
        </p:nvSpPr>
        <p:spPr>
          <a:xfrm>
            <a:off x="254511" y="2573968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balloon starts at 0.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9816E8D-7356-4928-A91F-DC9B2AB13D18}"/>
              </a:ext>
            </a:extLst>
          </p:cNvPr>
          <p:cNvSpPr txBox="1">
            <a:spLocks/>
          </p:cNvSpPr>
          <p:nvPr/>
        </p:nvSpPr>
        <p:spPr>
          <a:xfrm>
            <a:off x="254511" y="5296704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balloon ends at +8.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ED2E387-ED2D-4ED8-BEED-DF7F973A8F72}"/>
              </a:ext>
            </a:extLst>
          </p:cNvPr>
          <p:cNvSpPr txBox="1">
            <a:spLocks/>
          </p:cNvSpPr>
          <p:nvPr/>
        </p:nvSpPr>
        <p:spPr>
          <a:xfrm>
            <a:off x="714375" y="0"/>
            <a:ext cx="10991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You Try!  Write it down in “balloon language” and solve.  Only click to see the answer after you try to solve it.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55EB02-474A-4A8D-BABD-5F56A1E927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66" t="20028" r="12370" b="9471"/>
          <a:stretch/>
        </p:blipFill>
        <p:spPr>
          <a:xfrm>
            <a:off x="7628336" y="4193516"/>
            <a:ext cx="1533525" cy="1581150"/>
          </a:xfrm>
          <a:prstGeom prst="rect">
            <a:avLst/>
          </a:prstGeom>
        </p:spPr>
      </p:pic>
      <p:sp>
        <p:nvSpPr>
          <p:cNvPr id="14" name="Arrow: Up 13">
            <a:extLst>
              <a:ext uri="{FF2B5EF4-FFF2-40B4-BE49-F238E27FC236}">
                <a16:creationId xmlns:a16="http://schemas.microsoft.com/office/drawing/2014/main" id="{09B4A98A-8935-4AE9-9152-2C7EC4407B75}"/>
              </a:ext>
            </a:extLst>
          </p:cNvPr>
          <p:cNvSpPr/>
          <p:nvPr/>
        </p:nvSpPr>
        <p:spPr>
          <a:xfrm>
            <a:off x="6377620" y="2806022"/>
            <a:ext cx="277117" cy="290607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95013B0-D017-4591-8E80-607A152B003A}"/>
              </a:ext>
            </a:extLst>
          </p:cNvPr>
          <p:cNvSpPr txBox="1">
            <a:spLocks/>
          </p:cNvSpPr>
          <p:nvPr/>
        </p:nvSpPr>
        <p:spPr>
          <a:xfrm>
            <a:off x="9241735" y="6046509"/>
            <a:ext cx="2996142" cy="5507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So, (-1) x (-8) = +8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1734D21-A3E4-4158-A610-0E1F7237E1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6093" y="1875565"/>
            <a:ext cx="770887" cy="53962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1393B63-3658-43D2-ADD5-77EEEDA7A7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541" t="19565" r="12537" b="9934"/>
          <a:stretch/>
        </p:blipFill>
        <p:spPr>
          <a:xfrm>
            <a:off x="7656911" y="1260313"/>
            <a:ext cx="150495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13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4" grpId="0" animBg="1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E6ADCB8E30304D94D35FFC81045FD1" ma:contentTypeVersion="2" ma:contentTypeDescription="Create a new document." ma:contentTypeScope="" ma:versionID="1834e8873c30fbf3ee48c0d5c6549f05">
  <xsd:schema xmlns:xsd="http://www.w3.org/2001/XMLSchema" xmlns:xs="http://www.w3.org/2001/XMLSchema" xmlns:p="http://schemas.microsoft.com/office/2006/metadata/properties" xmlns:ns2="e434df0c-6b0c-4777-b414-5b538e35a899" targetNamespace="http://schemas.microsoft.com/office/2006/metadata/properties" ma:root="true" ma:fieldsID="886e66d275a952878685100e7fca1744" ns2:_="">
    <xsd:import namespace="e434df0c-6b0c-4777-b414-5b538e35a8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34df0c-6b0c-4777-b414-5b538e35a8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C9E0930-ABCD-487B-9766-0A7819696C31}"/>
</file>

<file path=customXml/itemProps2.xml><?xml version="1.0" encoding="utf-8"?>
<ds:datastoreItem xmlns:ds="http://schemas.openxmlformats.org/officeDocument/2006/customXml" ds:itemID="{17F4C1C2-6071-48B6-BB46-61B2A97B8D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7500D8-6E2D-447C-B4EB-B1A07FEB9D2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1017</Words>
  <Application>Microsoft Office PowerPoint</Application>
  <PresentationFormat>Widescreen</PresentationFormat>
  <Paragraphs>160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Soaring with Integers (continued)</vt:lpstr>
      <vt:lpstr>Balloon Review</vt:lpstr>
      <vt:lpstr>Warm-up:  Complete the questions then click to check your answers.</vt:lpstr>
      <vt:lpstr>Multiplying Integers</vt:lpstr>
      <vt:lpstr>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you noticed a pattern?</vt:lpstr>
      <vt:lpstr>Have you noticed a pattern?</vt:lpstr>
      <vt:lpstr>Let’s try some questions!  Note: When two brackets touch, it means multiply.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Integers</dc:title>
  <dc:creator>Coleman, Charlene (ASD-S)</dc:creator>
  <cp:lastModifiedBy>Coleman, Charlene (ASD-S)</cp:lastModifiedBy>
  <cp:revision>11</cp:revision>
  <dcterms:created xsi:type="dcterms:W3CDTF">2020-04-10T12:33:10Z</dcterms:created>
  <dcterms:modified xsi:type="dcterms:W3CDTF">2020-05-05T16:38:51Z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0x0101005FE6ADCB8E30304D94D35FFC81045FD1</vt:lpwstr>
  </property>
</Properties>
</file>