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8" r:id="rId16"/>
    <p:sldId id="279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C6B9-2630-4593-AF6E-FD44A2847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5918C-F219-4E99-87A1-94AD8FF37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48C7E-5EBB-4C6A-832D-F50582B6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63999-8ECB-43EC-AD77-19E8C761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C17BC-587C-422E-A2FE-A9405DCF7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79AB6-6771-4048-AFFE-BD16E78B8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17FA5-602B-4CA6-952B-FED40EB75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930DA-ADBE-409E-98A2-A1E1A58F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493C8-9552-47AA-A613-EEDFF7A5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DAE15-1B1F-4877-AFF6-7D99EDFE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A1BE9A-FFD1-47ED-A245-D4D7E283B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F0424C-55CB-4450-9139-8E96BC32C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46183-BF53-4B3E-A347-24DF8EC6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945F8-B83F-4F43-835F-19CC95260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C8A55-F3CB-480A-A278-755D9AE8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3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7D9B-B545-4F0E-B566-95D3F550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5F77-5214-442A-ADCD-942933BDC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6F8C6-E49C-434C-A65A-0868CFCCA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53D0-1DF1-414C-A6DE-AE06D9A4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F535A-41E8-4752-9881-A509EFE64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7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CB715-965E-4467-840E-B6B552109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B96BC-61C0-43A4-855A-A447B7694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60C5F-4532-4C55-BE77-8FD83FF8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5F8BD-B01C-4A5A-938F-D0D9E1E2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7ED5F-F106-445D-A56C-DA289DD7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1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AC54-F8DB-4130-BA53-6AC84847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A42B9-F916-4348-9D0F-5CE8601AE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927BD-5B2E-4B38-96C3-D1D14153D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D00E2-2810-44B7-82BE-47C4440E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6DD45-85A9-4285-B553-093E0229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0F1F3-71F8-49A7-952D-B1B2F343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7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74B12-F9E1-4833-9275-705C1B65C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A708B-21BB-4846-99AE-DC8708FC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1FB03-4359-45ED-A2DA-918903230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78AEF-FFE4-441B-98A7-88E0C94E8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F3021-8C6B-4CBD-917D-D95622D50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F7474-BE79-4724-B1D8-15FE82620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F12D0-0EC4-45C9-A5E9-1996C6F6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5B3A33-A5B2-4606-B439-43D9C45EF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3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B3F2-67DA-4F67-96F3-A83ACF69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5D8469-4A92-4543-8213-67071FB4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BCFF92-845F-4E15-98CA-374E8A9E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C848C8-3294-4E50-84D3-AF8D15529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8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A3DBE-6C9B-4012-854A-91F5BDDC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2CA4C8-AEFB-435D-9BC1-413E48E08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02041-935F-4A36-A1B7-0670C7851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5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CB31D-74C0-4098-A860-21BBAB8DC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FD267-CE54-4D79-81AC-8D8C78E01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C3134-7B22-4889-93F2-A6343AB9B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D429E-6D1E-4A4A-BE40-EB4A55DE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91B49-875C-4665-909D-43D244EC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2C8A8-419F-40BD-8356-DD42B5AB4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4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2A5D-0AAD-4033-88D3-A77E5904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978F57-8B3F-4ED0-9A62-07DBB91A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369A5-5C70-4A05-9E17-EFA9AFE85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34D0F-37A9-4B6A-B255-F0EAA592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14BDE-C01F-4539-89F9-4371F68D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E20E6-5668-4557-B0B6-F2F1FD82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6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9E13B-E8E3-436A-9F19-C5EA38CF4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4237E-85F5-4DD9-BB67-8BF5AEBCF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3E760-AC2A-4085-9154-463B6979D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7C06F-362D-47FB-B72A-19F2BD90BBF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B4999-97DA-42CC-B502-5B5CF7EB3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9A762-0FF3-4768-852C-21716DE18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F20C1-130E-4F88-B430-9045372036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3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58830&amp;picture=hot-air-balloon-clipar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ransport, aircraft, balloon&#10;&#10;Description automatically generated">
            <a:extLst>
              <a:ext uri="{FF2B5EF4-FFF2-40B4-BE49-F238E27FC236}">
                <a16:creationId xmlns:a16="http://schemas.microsoft.com/office/drawing/2014/main" id="{F198636E-D0AB-4BB3-921D-312809403D9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alphaModFix amt="88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539" t="1952" r="7212" b="12130"/>
          <a:stretch/>
        </p:blipFill>
        <p:spPr>
          <a:xfrm>
            <a:off x="8002171" y="1571895"/>
            <a:ext cx="3643531" cy="433653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outerShdw blurRad="50800" dist="50800" dir="5400000" algn="ctr" rotWithShape="0">
              <a:srgbClr val="000000">
                <a:alpha val="1000"/>
              </a:srgbClr>
            </a:outerShdw>
            <a:reflection stA="0" endPos="65000" dist="508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814483-AC47-44B3-997F-40FFA8D493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594117"/>
            <a:ext cx="10044332" cy="977778"/>
          </a:xfrm>
        </p:spPr>
        <p:txBody>
          <a:bodyPr>
            <a:normAutofit fontScale="90000"/>
          </a:bodyPr>
          <a:lstStyle/>
          <a:p>
            <a:r>
              <a:rPr lang="fr-FR" dirty="0"/>
              <a:t>S’envoler avec des nombres entiers (continué)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9E4EFE-665D-409B-8702-B2F19D5F8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9243" y="1759171"/>
            <a:ext cx="3066757" cy="674540"/>
          </a:xfrm>
        </p:spPr>
        <p:txBody>
          <a:bodyPr>
            <a:normAutofit/>
          </a:bodyPr>
          <a:lstStyle/>
          <a:p>
            <a:r>
              <a:rPr lang="en-US" sz="3200" dirty="0"/>
              <a:t>La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966921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D3B869-C83E-4283-AEDF-D7095F980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814" y="1394460"/>
            <a:ext cx="483903" cy="4892792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B2E23E-4439-493D-B284-94D33AAF2E5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(+4) x (-4)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FFA93B-C046-457F-83CD-9F84E52BE09C}"/>
              </a:ext>
            </a:extLst>
          </p:cNvPr>
          <p:cNvSpPr txBox="1">
            <a:spLocks/>
          </p:cNvSpPr>
          <p:nvPr/>
        </p:nvSpPr>
        <p:spPr>
          <a:xfrm>
            <a:off x="51323" y="3794057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Ajouter du sable </a:t>
            </a:r>
            <a:r>
              <a:rPr lang="fr-FR" dirty="0"/>
              <a:t>fait </a:t>
            </a:r>
            <a:r>
              <a:rPr lang="fr-FR" b="1" u="sng" dirty="0"/>
              <a:t>descendre</a:t>
            </a:r>
            <a:r>
              <a:rPr lang="fr-FR" dirty="0"/>
              <a:t> la montgolfière 4 groupes de 4.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77128C0-ABB5-4747-8FED-C1CADB504BEE}"/>
              </a:ext>
            </a:extLst>
          </p:cNvPr>
          <p:cNvSpPr txBox="1">
            <a:spLocks/>
          </p:cNvSpPr>
          <p:nvPr/>
        </p:nvSpPr>
        <p:spPr>
          <a:xfrm>
            <a:off x="122698" y="3060537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On </a:t>
            </a:r>
            <a:r>
              <a:rPr lang="fr-FR" dirty="0">
                <a:solidFill>
                  <a:srgbClr val="FF0000"/>
                </a:solidFill>
              </a:rPr>
              <a:t>ajoute </a:t>
            </a:r>
            <a:r>
              <a:rPr lang="fr-FR" dirty="0"/>
              <a:t>4 groupes de 4 sacs de </a:t>
            </a:r>
            <a:r>
              <a:rPr lang="fr-FR" dirty="0">
                <a:solidFill>
                  <a:srgbClr val="FF0000"/>
                </a:solidFill>
              </a:rPr>
              <a:t>sable</a:t>
            </a:r>
            <a:r>
              <a:rPr lang="fr-FR" dirty="0"/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E769DB-4A32-4A6C-A550-6994FA040C84}"/>
              </a:ext>
            </a:extLst>
          </p:cNvPr>
          <p:cNvSpPr txBox="1">
            <a:spLocks/>
          </p:cNvSpPr>
          <p:nvPr/>
        </p:nvSpPr>
        <p:spPr>
          <a:xfrm>
            <a:off x="122698" y="2383817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commence à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BD625D9-1496-4328-B705-562D6D109FAE}"/>
              </a:ext>
            </a:extLst>
          </p:cNvPr>
          <p:cNvSpPr txBox="1">
            <a:spLocks/>
          </p:cNvSpPr>
          <p:nvPr/>
        </p:nvSpPr>
        <p:spPr>
          <a:xfrm>
            <a:off x="51323" y="4818417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termine à -16.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07F875C-DB10-4694-B111-84EA9AC73F77}"/>
              </a:ext>
            </a:extLst>
          </p:cNvPr>
          <p:cNvSpPr txBox="1">
            <a:spLocks/>
          </p:cNvSpPr>
          <p:nvPr/>
        </p:nvSpPr>
        <p:spPr>
          <a:xfrm>
            <a:off x="122698" y="148273"/>
            <a:ext cx="117873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Essaie-le toi-même!  Écris-le dans la « langue de montgolfière » et résous-le.  Clique pour voir la réponse seulement après avoir essayé de le résoudre</a:t>
            </a:r>
            <a:r>
              <a:rPr lang="en-US" sz="4000" dirty="0"/>
              <a:t>.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281878C-36F6-4D0B-B567-CB989F2B0FCF}"/>
              </a:ext>
            </a:extLst>
          </p:cNvPr>
          <p:cNvSpPr/>
          <p:nvPr/>
        </p:nvSpPr>
        <p:spPr>
          <a:xfrm>
            <a:off x="6390143" y="1950081"/>
            <a:ext cx="216398" cy="1002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CFB15C6-9DE5-4411-9F16-A64FADD01218}"/>
              </a:ext>
            </a:extLst>
          </p:cNvPr>
          <p:cNvSpPr txBox="1">
            <a:spLocks/>
          </p:cNvSpPr>
          <p:nvPr/>
        </p:nvSpPr>
        <p:spPr>
          <a:xfrm>
            <a:off x="9112073" y="5475118"/>
            <a:ext cx="2930846" cy="5995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Donc, (+4) x (-4) = -16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51564B1-1647-4450-AE9F-CF1A2518065F}"/>
              </a:ext>
            </a:extLst>
          </p:cNvPr>
          <p:cNvSpPr/>
          <p:nvPr/>
        </p:nvSpPr>
        <p:spPr>
          <a:xfrm>
            <a:off x="6377253" y="3001592"/>
            <a:ext cx="229288" cy="915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6C9150E-E852-4F90-97D9-DC872FBEB698}"/>
              </a:ext>
            </a:extLst>
          </p:cNvPr>
          <p:cNvSpPr/>
          <p:nvPr/>
        </p:nvSpPr>
        <p:spPr>
          <a:xfrm>
            <a:off x="6364945" y="3942350"/>
            <a:ext cx="241596" cy="972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D963F294-42FD-4CAB-B227-04DABE18CC6A}"/>
              </a:ext>
            </a:extLst>
          </p:cNvPr>
          <p:cNvSpPr/>
          <p:nvPr/>
        </p:nvSpPr>
        <p:spPr>
          <a:xfrm>
            <a:off x="6364945" y="4965880"/>
            <a:ext cx="235669" cy="9571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FA7A302-9E50-4478-87BC-032C944309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94" t="19145" r="14245" b="10185"/>
          <a:stretch/>
        </p:blipFill>
        <p:spPr>
          <a:xfrm>
            <a:off x="7302552" y="5040778"/>
            <a:ext cx="814388" cy="8686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980C416-C7FD-4F06-97F2-B4A2FDCC9D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82" t="19168" r="13471" b="9482"/>
          <a:stretch/>
        </p:blipFill>
        <p:spPr>
          <a:xfrm>
            <a:off x="7302552" y="1119942"/>
            <a:ext cx="874857" cy="9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 animBg="1"/>
      <p:bldP spid="16" grpId="0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31C2C11-8B7A-4268-81AD-1084A960680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(-4) x (+2)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740B8C-B24E-40BF-988E-E83A228A0312}"/>
              </a:ext>
            </a:extLst>
          </p:cNvPr>
          <p:cNvSpPr txBox="1">
            <a:spLocks/>
          </p:cNvSpPr>
          <p:nvPr/>
        </p:nvSpPr>
        <p:spPr>
          <a:xfrm>
            <a:off x="0" y="3968888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Enlever du gaz </a:t>
            </a:r>
            <a:r>
              <a:rPr lang="fr-FR" dirty="0"/>
              <a:t>fait </a:t>
            </a:r>
            <a:r>
              <a:rPr lang="fr-FR" b="1" u="sng" dirty="0"/>
              <a:t>descendre</a:t>
            </a:r>
            <a:r>
              <a:rPr lang="fr-FR" dirty="0"/>
              <a:t> la montgolfière 4 groupes de 2.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99B19FD-0A28-4E7F-B71F-BC79B2E55977}"/>
              </a:ext>
            </a:extLst>
          </p:cNvPr>
          <p:cNvSpPr txBox="1">
            <a:spLocks/>
          </p:cNvSpPr>
          <p:nvPr/>
        </p:nvSpPr>
        <p:spPr>
          <a:xfrm>
            <a:off x="0" y="3204525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On </a:t>
            </a:r>
            <a:r>
              <a:rPr lang="fr-FR" dirty="0">
                <a:solidFill>
                  <a:srgbClr val="FF0000"/>
                </a:solidFill>
              </a:rPr>
              <a:t>enlève </a:t>
            </a:r>
            <a:r>
              <a:rPr lang="fr-FR" dirty="0"/>
              <a:t>4 groupes de 2 </a:t>
            </a:r>
            <a:r>
              <a:rPr lang="fr-FR" dirty="0">
                <a:solidFill>
                  <a:srgbClr val="FF0000"/>
                </a:solidFill>
              </a:rPr>
              <a:t>gaz</a:t>
            </a:r>
            <a:r>
              <a:rPr lang="fr-FR" dirty="0"/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ED89BDE-FF2B-4623-99E4-F61F4DCB7767}"/>
              </a:ext>
            </a:extLst>
          </p:cNvPr>
          <p:cNvSpPr txBox="1">
            <a:spLocks/>
          </p:cNvSpPr>
          <p:nvPr/>
        </p:nvSpPr>
        <p:spPr>
          <a:xfrm>
            <a:off x="0" y="2416436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commence à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43F536-F161-405C-8F0C-B1E39C436878}"/>
              </a:ext>
            </a:extLst>
          </p:cNvPr>
          <p:cNvSpPr txBox="1">
            <a:spLocks/>
          </p:cNvSpPr>
          <p:nvPr/>
        </p:nvSpPr>
        <p:spPr>
          <a:xfrm>
            <a:off x="0" y="5092186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termine à -8.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F285AE8-C4AC-4539-8C27-CA85D55D0EAA}"/>
              </a:ext>
            </a:extLst>
          </p:cNvPr>
          <p:cNvSpPr txBox="1">
            <a:spLocks/>
          </p:cNvSpPr>
          <p:nvPr/>
        </p:nvSpPr>
        <p:spPr>
          <a:xfrm>
            <a:off x="121920" y="157337"/>
            <a:ext cx="120700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Essaie-le toi-même!  Écris-le dans la « langue de montgolfière » et résous-le.  Clique pour voir la réponse seulement après avoir essayé de le résoudre</a:t>
            </a:r>
            <a:r>
              <a:rPr lang="en-US" sz="4000" dirty="0"/>
              <a:t>.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858BC75A-FDCC-41D5-9324-ACE584B20DEC}"/>
              </a:ext>
            </a:extLst>
          </p:cNvPr>
          <p:cNvSpPr/>
          <p:nvPr/>
        </p:nvSpPr>
        <p:spPr>
          <a:xfrm rot="10800000">
            <a:off x="6111454" y="2131404"/>
            <a:ext cx="355467" cy="7111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85654B43-DB13-4DD7-8580-D52CE6C8CA4A}"/>
              </a:ext>
            </a:extLst>
          </p:cNvPr>
          <p:cNvSpPr txBox="1">
            <a:spLocks/>
          </p:cNvSpPr>
          <p:nvPr/>
        </p:nvSpPr>
        <p:spPr>
          <a:xfrm>
            <a:off x="8888293" y="4962574"/>
            <a:ext cx="3200670" cy="833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Donc, (-4) x (+2) = -8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16A7408-FB2D-46AC-B436-BF6A2EE84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5493" y="1597200"/>
            <a:ext cx="657677" cy="5501728"/>
          </a:xfrm>
          <a:prstGeom prst="rect">
            <a:avLst/>
          </a:prstGeom>
        </p:spPr>
      </p:pic>
      <p:sp>
        <p:nvSpPr>
          <p:cNvPr id="18" name="Arrow: Up 17">
            <a:extLst>
              <a:ext uri="{FF2B5EF4-FFF2-40B4-BE49-F238E27FC236}">
                <a16:creationId xmlns:a16="http://schemas.microsoft.com/office/drawing/2014/main" id="{0E44A2A7-C91B-40CB-9DA5-A9A7967E4C46}"/>
              </a:ext>
            </a:extLst>
          </p:cNvPr>
          <p:cNvSpPr/>
          <p:nvPr/>
        </p:nvSpPr>
        <p:spPr>
          <a:xfrm rot="10800000">
            <a:off x="6111455" y="2875340"/>
            <a:ext cx="355467" cy="6908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27282A80-6653-4507-B200-FA3BC6971435}"/>
              </a:ext>
            </a:extLst>
          </p:cNvPr>
          <p:cNvSpPr/>
          <p:nvPr/>
        </p:nvSpPr>
        <p:spPr>
          <a:xfrm rot="10800000">
            <a:off x="6111454" y="3598990"/>
            <a:ext cx="355467" cy="6377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81BF8B8C-75FF-4E99-9863-D7AFB081464F}"/>
              </a:ext>
            </a:extLst>
          </p:cNvPr>
          <p:cNvSpPr/>
          <p:nvPr/>
        </p:nvSpPr>
        <p:spPr>
          <a:xfrm rot="10800000">
            <a:off x="6099778" y="4285294"/>
            <a:ext cx="355467" cy="6378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7651D2E-3B55-41C0-AFFD-BE2C6D0748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15" t="20464" r="14140" b="10224"/>
          <a:stretch/>
        </p:blipFill>
        <p:spPr>
          <a:xfrm>
            <a:off x="7346756" y="3685096"/>
            <a:ext cx="1189453" cy="1238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1B2713-67B2-4EE2-BEC4-B99EE66390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85" t="19628" r="14317" b="8342"/>
          <a:stretch/>
        </p:blipFill>
        <p:spPr>
          <a:xfrm>
            <a:off x="7309763" y="943917"/>
            <a:ext cx="1226446" cy="13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 animBg="1"/>
      <p:bldP spid="16" grpId="0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E8FA-0840-407F-875A-763C1B6B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As-tu remarqué une régularité?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86024-2602-4AF3-9106-4A6E27BDB699}"/>
              </a:ext>
            </a:extLst>
          </p:cNvPr>
          <p:cNvSpPr txBox="1"/>
          <p:nvPr/>
        </p:nvSpPr>
        <p:spPr>
          <a:xfrm>
            <a:off x="112257" y="1423403"/>
            <a:ext cx="124079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Quand tu </a:t>
            </a:r>
            <a:r>
              <a:rPr lang="fr-FR" sz="2400" dirty="0">
                <a:solidFill>
                  <a:srgbClr val="FF0000"/>
                </a:solidFill>
              </a:rPr>
              <a:t>ajoutes </a:t>
            </a:r>
            <a:r>
              <a:rPr lang="fr-FR" sz="2400" dirty="0"/>
              <a:t>des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groupes de sacs de </a:t>
            </a:r>
            <a:r>
              <a:rPr lang="fr-FR" sz="2400" dirty="0">
                <a:solidFill>
                  <a:srgbClr val="FF0000"/>
                </a:solidFill>
              </a:rPr>
              <a:t>gaz</a:t>
            </a:r>
            <a:r>
              <a:rPr lang="fr-FR" sz="2400" dirty="0"/>
              <a:t>, la montgolfière </a:t>
            </a:r>
            <a:r>
              <a:rPr lang="fr-FR" sz="2400" dirty="0">
                <a:solidFill>
                  <a:srgbClr val="FF0000"/>
                </a:solidFill>
              </a:rPr>
              <a:t>monte</a:t>
            </a:r>
            <a:r>
              <a:rPr lang="fr-FR" sz="2400" dirty="0"/>
              <a:t> de zéro.  Ça veut dire que: </a:t>
            </a:r>
          </a:p>
          <a:p>
            <a:endParaRPr lang="fr-FR" sz="2400" dirty="0"/>
          </a:p>
          <a:p>
            <a:r>
              <a:rPr lang="fr-FR" sz="2400" dirty="0"/>
              <a:t>un nombre entier </a:t>
            </a:r>
            <a:r>
              <a:rPr lang="fr-FR" sz="2400" dirty="0">
                <a:solidFill>
                  <a:srgbClr val="FF0000"/>
                </a:solidFill>
              </a:rPr>
              <a:t>positif</a:t>
            </a:r>
            <a:r>
              <a:rPr lang="fr-FR" sz="2400" dirty="0"/>
              <a:t> </a:t>
            </a:r>
            <a:r>
              <a:rPr lang="fr-FR" sz="2400" u="sng" dirty="0"/>
              <a:t>fois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positif</a:t>
            </a:r>
            <a:r>
              <a:rPr lang="fr-FR" sz="2400" dirty="0"/>
              <a:t> </a:t>
            </a:r>
            <a:r>
              <a:rPr lang="fr-FR" sz="2400" u="sng" dirty="0"/>
              <a:t>égale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positif</a:t>
            </a:r>
            <a:r>
              <a:rPr lang="fr-FR" sz="2400" dirty="0"/>
              <a:t>.</a:t>
            </a:r>
          </a:p>
          <a:p>
            <a:r>
              <a:rPr lang="en-US" sz="2400" dirty="0"/>
              <a:t>                                    </a:t>
            </a:r>
            <a:r>
              <a:rPr lang="en-US" sz="2400" b="1" dirty="0">
                <a:solidFill>
                  <a:srgbClr val="FF0000"/>
                </a:solidFill>
              </a:rPr>
              <a:t>(+)      x                                       (+)        =                                         (+)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8F626C-4E20-4DAD-95EC-B9D969A8F436}"/>
              </a:ext>
            </a:extLst>
          </p:cNvPr>
          <p:cNvSpPr txBox="1"/>
          <p:nvPr/>
        </p:nvSpPr>
        <p:spPr>
          <a:xfrm>
            <a:off x="112257" y="3425483"/>
            <a:ext cx="122391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Quand tu </a:t>
            </a:r>
            <a:r>
              <a:rPr lang="fr-FR" sz="2400" dirty="0">
                <a:solidFill>
                  <a:srgbClr val="FF0000"/>
                </a:solidFill>
              </a:rPr>
              <a:t>enlèves </a:t>
            </a:r>
            <a:r>
              <a:rPr lang="fr-FR" sz="2400" dirty="0"/>
              <a:t>des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groupes de sacs de </a:t>
            </a:r>
            <a:r>
              <a:rPr lang="fr-FR" sz="2400" dirty="0">
                <a:solidFill>
                  <a:srgbClr val="FF0000"/>
                </a:solidFill>
              </a:rPr>
              <a:t>sable</a:t>
            </a:r>
            <a:r>
              <a:rPr lang="fr-FR" sz="2400" dirty="0"/>
              <a:t>, la montgolfière </a:t>
            </a:r>
            <a:r>
              <a:rPr lang="fr-FR" sz="2400" dirty="0">
                <a:solidFill>
                  <a:srgbClr val="FF0000"/>
                </a:solidFill>
              </a:rPr>
              <a:t>monte</a:t>
            </a:r>
            <a:r>
              <a:rPr lang="fr-FR" sz="2400" dirty="0"/>
              <a:t> de zéro.  Ça veut dire que:</a:t>
            </a:r>
          </a:p>
          <a:p>
            <a:endParaRPr lang="fr-FR" sz="2400" dirty="0"/>
          </a:p>
          <a:p>
            <a:r>
              <a:rPr lang="fr-FR" sz="2400" dirty="0"/>
              <a:t>un nombre entier</a:t>
            </a:r>
            <a:r>
              <a:rPr lang="fr-FR" sz="2400" dirty="0">
                <a:solidFill>
                  <a:srgbClr val="FF0000"/>
                </a:solidFill>
              </a:rPr>
              <a:t> négatif</a:t>
            </a:r>
            <a:r>
              <a:rPr lang="fr-FR" sz="2400" dirty="0"/>
              <a:t> </a:t>
            </a:r>
            <a:r>
              <a:rPr lang="fr-FR" sz="2400" u="sng" dirty="0"/>
              <a:t>fois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négatif</a:t>
            </a:r>
            <a:r>
              <a:rPr lang="fr-FR" sz="2400" dirty="0"/>
              <a:t> </a:t>
            </a:r>
            <a:r>
              <a:rPr lang="fr-FR" sz="2400" u="sng" dirty="0"/>
              <a:t>égale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positif</a:t>
            </a:r>
            <a:r>
              <a:rPr lang="fr-FR" sz="2400" dirty="0"/>
              <a:t>.</a:t>
            </a:r>
          </a:p>
          <a:p>
            <a:r>
              <a:rPr lang="en-US" sz="2400" dirty="0"/>
              <a:t>                                     </a:t>
            </a:r>
            <a:r>
              <a:rPr lang="en-US" sz="2400" b="1" dirty="0">
                <a:solidFill>
                  <a:srgbClr val="FF0000"/>
                </a:solidFill>
              </a:rPr>
              <a:t>(-)       x                                        (-)         =                                         (+)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E251F7-5B49-4FBD-A907-DFD8B8A87C30}"/>
              </a:ext>
            </a:extLst>
          </p:cNvPr>
          <p:cNvSpPr/>
          <p:nvPr/>
        </p:nvSpPr>
        <p:spPr>
          <a:xfrm>
            <a:off x="112256" y="5434597"/>
            <a:ext cx="10776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En conclusion: </a:t>
            </a:r>
            <a:r>
              <a:rPr lang="fr-FR" sz="2400" dirty="0">
                <a:solidFill>
                  <a:srgbClr val="FF0000"/>
                </a:solidFill>
              </a:rPr>
              <a:t>Si les </a:t>
            </a:r>
            <a:r>
              <a:rPr lang="fr-FR" sz="2400" b="1" dirty="0">
                <a:solidFill>
                  <a:srgbClr val="FF0000"/>
                </a:solidFill>
              </a:rPr>
              <a:t>nombres entiers</a:t>
            </a:r>
            <a:r>
              <a:rPr lang="fr-FR" sz="2400" dirty="0">
                <a:solidFill>
                  <a:srgbClr val="FF0000"/>
                </a:solidFill>
              </a:rPr>
              <a:t> ont les </a:t>
            </a:r>
            <a:r>
              <a:rPr lang="fr-FR" sz="2400" b="1" dirty="0">
                <a:solidFill>
                  <a:srgbClr val="FF0000"/>
                </a:solidFill>
              </a:rPr>
              <a:t>mêmes signes</a:t>
            </a:r>
            <a:r>
              <a:rPr lang="fr-FR" sz="2400" dirty="0">
                <a:solidFill>
                  <a:srgbClr val="FF0000"/>
                </a:solidFill>
              </a:rPr>
              <a:t>, la réponse est </a:t>
            </a:r>
            <a:r>
              <a:rPr lang="fr-FR" sz="2400" b="1" dirty="0">
                <a:solidFill>
                  <a:srgbClr val="FF0000"/>
                </a:solidFill>
              </a:rPr>
              <a:t>positive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7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E8FA-0840-407F-875A-763C1B6BC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As-tu remarqué une régularité?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9C99C0-7A18-46DD-9E26-D77F628A188F}"/>
              </a:ext>
            </a:extLst>
          </p:cNvPr>
          <p:cNvSpPr txBox="1"/>
          <p:nvPr/>
        </p:nvSpPr>
        <p:spPr>
          <a:xfrm>
            <a:off x="23161" y="1578146"/>
            <a:ext cx="12168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Quand tu </a:t>
            </a:r>
            <a:r>
              <a:rPr lang="fr-FR" sz="2400" dirty="0">
                <a:solidFill>
                  <a:srgbClr val="FF0000"/>
                </a:solidFill>
              </a:rPr>
              <a:t>enlèves </a:t>
            </a:r>
            <a:r>
              <a:rPr lang="fr-FR" sz="2400" dirty="0"/>
              <a:t>des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groupes de sacs de </a:t>
            </a:r>
            <a:r>
              <a:rPr lang="fr-FR" sz="2400" dirty="0">
                <a:solidFill>
                  <a:srgbClr val="FF0000"/>
                </a:solidFill>
              </a:rPr>
              <a:t>gaz</a:t>
            </a:r>
            <a:r>
              <a:rPr lang="fr-FR" sz="2400" dirty="0"/>
              <a:t>, la montgolfière </a:t>
            </a:r>
            <a:r>
              <a:rPr lang="fr-FR" sz="2400" dirty="0">
                <a:solidFill>
                  <a:srgbClr val="FF0000"/>
                </a:solidFill>
              </a:rPr>
              <a:t>descend</a:t>
            </a:r>
            <a:r>
              <a:rPr lang="fr-FR" sz="2400" dirty="0"/>
              <a:t> de zéro.  Ça veut dire que: </a:t>
            </a:r>
          </a:p>
          <a:p>
            <a:endParaRPr lang="fr-FR" sz="2400" dirty="0"/>
          </a:p>
          <a:p>
            <a:r>
              <a:rPr lang="fr-FR" sz="2400" dirty="0"/>
              <a:t>un nombre entier</a:t>
            </a:r>
            <a:r>
              <a:rPr lang="fr-FR" sz="2400" dirty="0">
                <a:solidFill>
                  <a:srgbClr val="FF0000"/>
                </a:solidFill>
              </a:rPr>
              <a:t> négatif</a:t>
            </a:r>
            <a:r>
              <a:rPr lang="fr-FR" sz="2400" dirty="0"/>
              <a:t> </a:t>
            </a:r>
            <a:r>
              <a:rPr lang="fr-FR" sz="2400" u="sng" dirty="0"/>
              <a:t>fois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positif</a:t>
            </a:r>
            <a:r>
              <a:rPr lang="fr-FR" sz="2400" dirty="0"/>
              <a:t> </a:t>
            </a:r>
            <a:r>
              <a:rPr lang="fr-FR" sz="2400" u="sng" dirty="0"/>
              <a:t>égale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négatif</a:t>
            </a:r>
            <a:r>
              <a:rPr lang="fr-FR" sz="2400" dirty="0"/>
              <a:t>.</a:t>
            </a:r>
          </a:p>
          <a:p>
            <a:r>
              <a:rPr lang="fr-FR" sz="2400" dirty="0"/>
              <a:t>                                     </a:t>
            </a:r>
            <a:r>
              <a:rPr lang="fr-FR" sz="2400" b="1" dirty="0">
                <a:solidFill>
                  <a:srgbClr val="FF0000"/>
                </a:solidFill>
              </a:rPr>
              <a:t>(-)       x                                       (+)        =                                           (-)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A29C60-DA91-4010-AFEA-4DD1A33C0925}"/>
              </a:ext>
            </a:extLst>
          </p:cNvPr>
          <p:cNvSpPr txBox="1"/>
          <p:nvPr/>
        </p:nvSpPr>
        <p:spPr>
          <a:xfrm>
            <a:off x="0" y="3411415"/>
            <a:ext cx="12468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Quand tu </a:t>
            </a:r>
            <a:r>
              <a:rPr lang="fr-FR" sz="2400" dirty="0">
                <a:solidFill>
                  <a:srgbClr val="FF0000"/>
                </a:solidFill>
              </a:rPr>
              <a:t>ajoutes </a:t>
            </a:r>
            <a:r>
              <a:rPr lang="fr-FR" sz="2400" dirty="0"/>
              <a:t>des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/>
              <a:t>groupes de sacs de  </a:t>
            </a:r>
            <a:r>
              <a:rPr lang="fr-FR" sz="2400" dirty="0">
                <a:solidFill>
                  <a:srgbClr val="FF0000"/>
                </a:solidFill>
              </a:rPr>
              <a:t>sable</a:t>
            </a:r>
            <a:r>
              <a:rPr lang="fr-FR" sz="2400" dirty="0"/>
              <a:t>, la montgolfière </a:t>
            </a:r>
            <a:r>
              <a:rPr lang="fr-FR" sz="2400" dirty="0">
                <a:solidFill>
                  <a:srgbClr val="FF0000"/>
                </a:solidFill>
              </a:rPr>
              <a:t>descend</a:t>
            </a:r>
            <a:r>
              <a:rPr lang="fr-FR" sz="2400" dirty="0"/>
              <a:t> de zéro.  Ça veut dire que:</a:t>
            </a:r>
          </a:p>
          <a:p>
            <a:endParaRPr lang="fr-FR" sz="2400" dirty="0"/>
          </a:p>
          <a:p>
            <a:r>
              <a:rPr lang="fr-FR" sz="2400" dirty="0"/>
              <a:t>un nombre entier</a:t>
            </a:r>
            <a:r>
              <a:rPr lang="fr-FR" sz="2400" dirty="0">
                <a:solidFill>
                  <a:srgbClr val="FF0000"/>
                </a:solidFill>
              </a:rPr>
              <a:t> positif</a:t>
            </a:r>
            <a:r>
              <a:rPr lang="fr-FR" sz="2400" dirty="0"/>
              <a:t> </a:t>
            </a:r>
            <a:r>
              <a:rPr lang="fr-FR" sz="2400" u="sng" dirty="0"/>
              <a:t>fois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négatif</a:t>
            </a:r>
            <a:r>
              <a:rPr lang="fr-FR" sz="2400" dirty="0"/>
              <a:t> </a:t>
            </a:r>
            <a:r>
              <a:rPr lang="fr-FR" sz="2400" u="sng" dirty="0"/>
              <a:t>égale</a:t>
            </a:r>
            <a:r>
              <a:rPr lang="fr-FR" sz="2400" dirty="0"/>
              <a:t> un nombre entier </a:t>
            </a:r>
            <a:r>
              <a:rPr lang="fr-FR" sz="2400" dirty="0">
                <a:solidFill>
                  <a:srgbClr val="FF0000"/>
                </a:solidFill>
              </a:rPr>
              <a:t>négatif</a:t>
            </a:r>
            <a:r>
              <a:rPr lang="fr-FR" sz="2400" dirty="0"/>
              <a:t>.</a:t>
            </a:r>
          </a:p>
          <a:p>
            <a:r>
              <a:rPr lang="fr-FR" sz="2400" dirty="0"/>
              <a:t>                                    </a:t>
            </a:r>
            <a:r>
              <a:rPr lang="fr-FR" sz="2400" b="1" dirty="0">
                <a:solidFill>
                  <a:srgbClr val="FF0000"/>
                </a:solidFill>
              </a:rPr>
              <a:t>(+)      x                                        (-)         =                                           (-)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D0CED3-A7EB-4ACA-A8CF-8F3736E9697C}"/>
              </a:ext>
            </a:extLst>
          </p:cNvPr>
          <p:cNvSpPr/>
          <p:nvPr/>
        </p:nvSpPr>
        <p:spPr>
          <a:xfrm>
            <a:off x="23160" y="5594821"/>
            <a:ext cx="11019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En conclusion: </a:t>
            </a:r>
            <a:r>
              <a:rPr lang="fr-FR" sz="2400" dirty="0">
                <a:solidFill>
                  <a:srgbClr val="FF0000"/>
                </a:solidFill>
              </a:rPr>
              <a:t>Si les </a:t>
            </a:r>
            <a:r>
              <a:rPr lang="fr-FR" sz="2400" b="1" dirty="0">
                <a:solidFill>
                  <a:srgbClr val="FF0000"/>
                </a:solidFill>
              </a:rPr>
              <a:t>nombres entiers</a:t>
            </a:r>
            <a:r>
              <a:rPr lang="fr-FR" sz="2400" dirty="0">
                <a:solidFill>
                  <a:srgbClr val="FF0000"/>
                </a:solidFill>
              </a:rPr>
              <a:t> ont des signes </a:t>
            </a:r>
            <a:r>
              <a:rPr lang="fr-FR" sz="2400" b="1" dirty="0">
                <a:solidFill>
                  <a:srgbClr val="FF0000"/>
                </a:solidFill>
              </a:rPr>
              <a:t>différents,</a:t>
            </a:r>
            <a:r>
              <a:rPr lang="fr-FR" sz="2400" dirty="0">
                <a:solidFill>
                  <a:srgbClr val="FF0000"/>
                </a:solidFill>
              </a:rPr>
              <a:t> la réponse est </a:t>
            </a:r>
            <a:r>
              <a:rPr lang="fr-FR" sz="2400" b="1" dirty="0">
                <a:solidFill>
                  <a:srgbClr val="FF0000"/>
                </a:solidFill>
              </a:rPr>
              <a:t>négative</a:t>
            </a:r>
            <a:r>
              <a:rPr lang="fr-FR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655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79567-5D9C-4074-9113-0D6D69D2F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42326"/>
            <a:ext cx="11953240" cy="1325563"/>
          </a:xfrm>
        </p:spPr>
        <p:txBody>
          <a:bodyPr>
            <a:normAutofit/>
          </a:bodyPr>
          <a:lstStyle/>
          <a:p>
            <a:r>
              <a:rPr lang="fr-FR" dirty="0"/>
              <a:t>Essayons les exemples suivants!  </a:t>
            </a:r>
            <a:r>
              <a:rPr lang="fr-FR" sz="1800" dirty="0"/>
              <a:t>Remarque que quand des parenthèses se</a:t>
            </a:r>
            <a:br>
              <a:rPr lang="fr-FR" sz="1800" dirty="0"/>
            </a:br>
            <a:r>
              <a:rPr lang="fr-FR" sz="1800" dirty="0"/>
              <a:t>                                                                                                                                            touchent, ça veut dire multiplier.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3FC125-8889-495E-B61D-0FB658745732}"/>
              </a:ext>
            </a:extLst>
          </p:cNvPr>
          <p:cNvSpPr txBox="1"/>
          <p:nvPr/>
        </p:nvSpPr>
        <p:spPr>
          <a:xfrm>
            <a:off x="685800" y="1320800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/>
              <a:t>(-9)(-3) = 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(+7)(-6)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(-4)(+8)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(+9)(+5)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(-2)(+8)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(-6)(-9) =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A8D95E-8AEB-423B-B04E-229646385B42}"/>
              </a:ext>
            </a:extLst>
          </p:cNvPr>
          <p:cNvSpPr txBox="1"/>
          <p:nvPr/>
        </p:nvSpPr>
        <p:spPr>
          <a:xfrm>
            <a:off x="6362700" y="1320800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g) (-3)(+3) = 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h) (+7)(+4)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i) (-1)(-13)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j) (+5)(-6)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k) (-9)(-8) =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/>
              <a:t>l) (-8)(-3) 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B62C87-52A2-4CE6-8B70-F16B148D0D82}"/>
              </a:ext>
            </a:extLst>
          </p:cNvPr>
          <p:cNvSpPr txBox="1"/>
          <p:nvPr/>
        </p:nvSpPr>
        <p:spPr>
          <a:xfrm>
            <a:off x="2628900" y="1320800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27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-42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-32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45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-16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54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34F2C-1707-4ABC-A861-07D3580CEC57}"/>
              </a:ext>
            </a:extLst>
          </p:cNvPr>
          <p:cNvSpPr txBox="1"/>
          <p:nvPr/>
        </p:nvSpPr>
        <p:spPr>
          <a:xfrm>
            <a:off x="8305800" y="1320800"/>
            <a:ext cx="386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-9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28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13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-30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72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901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6766C-B1E5-4F50-BEF1-E79F79C4C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526" y="436097"/>
            <a:ext cx="8731348" cy="1034049"/>
          </a:xfrm>
        </p:spPr>
        <p:txBody>
          <a:bodyPr>
            <a:normAutofit/>
          </a:bodyPr>
          <a:lstStyle/>
          <a:p>
            <a:r>
              <a:rPr lang="fr-FR" dirty="0"/>
              <a:t>Révision de la montgolfière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927E72-0E02-4403-B551-25CAC080A8DD}"/>
              </a:ext>
            </a:extLst>
          </p:cNvPr>
          <p:cNvSpPr txBox="1"/>
          <p:nvPr/>
        </p:nvSpPr>
        <p:spPr>
          <a:xfrm>
            <a:off x="881574" y="1470146"/>
            <a:ext cx="805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nombres entiers </a:t>
            </a:r>
            <a:r>
              <a:rPr lang="fr-FR" sz="2400" dirty="0">
                <a:solidFill>
                  <a:srgbClr val="FF0000"/>
                </a:solidFill>
              </a:rPr>
              <a:t>positifs </a:t>
            </a:r>
            <a:r>
              <a:rPr lang="fr-FR" sz="2400" dirty="0"/>
              <a:t>sont des sacs de </a:t>
            </a:r>
            <a:r>
              <a:rPr lang="fr-FR" sz="2400" dirty="0">
                <a:solidFill>
                  <a:srgbClr val="FF0000"/>
                </a:solidFill>
              </a:rPr>
              <a:t>gaz</a:t>
            </a:r>
            <a:r>
              <a:rPr lang="fr-FR" sz="2400" dirty="0"/>
              <a:t>.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47C64C-BB93-44C1-AA6B-7504510BA1ED}"/>
              </a:ext>
            </a:extLst>
          </p:cNvPr>
          <p:cNvSpPr txBox="1"/>
          <p:nvPr/>
        </p:nvSpPr>
        <p:spPr>
          <a:xfrm>
            <a:off x="881575" y="2042530"/>
            <a:ext cx="7971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nombres entiers </a:t>
            </a:r>
            <a:r>
              <a:rPr lang="fr-FR" sz="2400" dirty="0">
                <a:solidFill>
                  <a:srgbClr val="FF0000"/>
                </a:solidFill>
              </a:rPr>
              <a:t>négatifs </a:t>
            </a:r>
            <a:r>
              <a:rPr lang="fr-FR" sz="2400" dirty="0"/>
              <a:t>sont des sacs de </a:t>
            </a:r>
            <a:r>
              <a:rPr lang="fr-FR" sz="2400" dirty="0">
                <a:solidFill>
                  <a:srgbClr val="FF0000"/>
                </a:solidFill>
              </a:rPr>
              <a:t>sable</a:t>
            </a:r>
            <a:r>
              <a:rPr lang="fr-FR" sz="2400" dirty="0"/>
              <a:t>. 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C63568-E5B0-4BC6-AA80-5DCEB0FEECB3}"/>
              </a:ext>
            </a:extLst>
          </p:cNvPr>
          <p:cNvSpPr txBox="1"/>
          <p:nvPr/>
        </p:nvSpPr>
        <p:spPr>
          <a:xfrm>
            <a:off x="881574" y="2863043"/>
            <a:ext cx="9715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On a appris l’addition, ce qui voulait dire qu’on ajoutait des sacs.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93E9FB-F3D8-4041-A783-579569F4015A}"/>
              </a:ext>
            </a:extLst>
          </p:cNvPr>
          <p:cNvSpPr txBox="1"/>
          <p:nvPr/>
        </p:nvSpPr>
        <p:spPr>
          <a:xfrm>
            <a:off x="1236819" y="3366026"/>
            <a:ext cx="7616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Ajouter </a:t>
            </a:r>
            <a:r>
              <a:rPr lang="fr-FR" sz="2400" dirty="0"/>
              <a:t>des sacs de </a:t>
            </a:r>
            <a:r>
              <a:rPr lang="fr-FR" sz="2400" dirty="0">
                <a:solidFill>
                  <a:srgbClr val="FF0000"/>
                </a:solidFill>
              </a:rPr>
              <a:t>gaz </a:t>
            </a:r>
            <a:r>
              <a:rPr lang="fr-FR" sz="2400" dirty="0"/>
              <a:t>a fait </a:t>
            </a:r>
            <a:r>
              <a:rPr lang="fr-FR" sz="2400" b="1" u="sng" dirty="0"/>
              <a:t>monter</a:t>
            </a:r>
            <a:r>
              <a:rPr lang="fr-FR" sz="2400" b="1" dirty="0"/>
              <a:t> </a:t>
            </a:r>
            <a:r>
              <a:rPr lang="fr-FR" sz="2400" dirty="0"/>
              <a:t>la montgolfière.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176587-415D-49F8-B175-0F11997ACF36}"/>
              </a:ext>
            </a:extLst>
          </p:cNvPr>
          <p:cNvSpPr txBox="1"/>
          <p:nvPr/>
        </p:nvSpPr>
        <p:spPr>
          <a:xfrm>
            <a:off x="1236817" y="3963638"/>
            <a:ext cx="7879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Ajouter </a:t>
            </a:r>
            <a:r>
              <a:rPr lang="fr-FR" sz="2400" dirty="0"/>
              <a:t>des sacs de </a:t>
            </a:r>
            <a:r>
              <a:rPr lang="fr-FR" sz="2400" dirty="0">
                <a:solidFill>
                  <a:srgbClr val="FF0000"/>
                </a:solidFill>
              </a:rPr>
              <a:t>sable </a:t>
            </a:r>
            <a:r>
              <a:rPr lang="fr-FR" sz="2400" dirty="0"/>
              <a:t>a fait </a:t>
            </a:r>
            <a:r>
              <a:rPr lang="fr-FR" sz="2400" b="1" u="sng" dirty="0"/>
              <a:t>descendre</a:t>
            </a:r>
            <a:r>
              <a:rPr lang="fr-FR" sz="2400" b="1" dirty="0"/>
              <a:t> </a:t>
            </a:r>
            <a:r>
              <a:rPr lang="fr-FR" sz="2400" dirty="0"/>
              <a:t>la montgolfière.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AA9CDC-585A-4261-B16B-740C5AE049A9}"/>
              </a:ext>
            </a:extLst>
          </p:cNvPr>
          <p:cNvSpPr txBox="1"/>
          <p:nvPr/>
        </p:nvSpPr>
        <p:spPr>
          <a:xfrm>
            <a:off x="881574" y="4758923"/>
            <a:ext cx="10005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On a appris la </a:t>
            </a:r>
            <a:r>
              <a:rPr lang="fr-FR" sz="2400" dirty="0">
                <a:highlight>
                  <a:srgbClr val="FFFF00"/>
                </a:highlight>
              </a:rPr>
              <a:t>soustraction</a:t>
            </a:r>
            <a:r>
              <a:rPr lang="fr-FR" sz="2400" dirty="0"/>
              <a:t>, ce qui voulait dire qu’on </a:t>
            </a:r>
            <a:r>
              <a:rPr lang="fr-FR" sz="2400" dirty="0">
                <a:highlight>
                  <a:srgbClr val="FFFF00"/>
                </a:highlight>
              </a:rPr>
              <a:t>enlevait</a:t>
            </a:r>
            <a:r>
              <a:rPr lang="fr-FR" sz="2400" dirty="0"/>
              <a:t> des sacs.</a:t>
            </a:r>
            <a:endParaRPr lang="fr-FR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4A2EB9-6786-462E-8DB9-A7A6D367E836}"/>
              </a:ext>
            </a:extLst>
          </p:cNvPr>
          <p:cNvSpPr txBox="1"/>
          <p:nvPr/>
        </p:nvSpPr>
        <p:spPr>
          <a:xfrm>
            <a:off x="784239" y="5331495"/>
            <a:ext cx="8069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Enlever </a:t>
            </a:r>
            <a:r>
              <a:rPr lang="fr-FR" sz="2400" dirty="0"/>
              <a:t>des sacs de </a:t>
            </a:r>
            <a:r>
              <a:rPr lang="fr-FR" sz="2400" dirty="0">
                <a:solidFill>
                  <a:srgbClr val="FF0000"/>
                </a:solidFill>
              </a:rPr>
              <a:t>gaz</a:t>
            </a:r>
            <a:r>
              <a:rPr lang="fr-FR" sz="2400" dirty="0"/>
              <a:t> a fait </a:t>
            </a:r>
            <a:r>
              <a:rPr lang="fr-FR" sz="2400" b="1" u="sng" dirty="0"/>
              <a:t>descendre</a:t>
            </a:r>
            <a:r>
              <a:rPr lang="fr-FR" sz="2400" dirty="0"/>
              <a:t> la montgolfière.</a:t>
            </a:r>
            <a:endParaRPr lang="fr-FR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C09A699-F1E5-4352-8C61-9187E0162E61}"/>
              </a:ext>
            </a:extLst>
          </p:cNvPr>
          <p:cNvSpPr txBox="1"/>
          <p:nvPr/>
        </p:nvSpPr>
        <p:spPr>
          <a:xfrm>
            <a:off x="1236816" y="5920987"/>
            <a:ext cx="7616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FF0000"/>
                </a:solidFill>
              </a:rPr>
              <a:t>Enlever </a:t>
            </a:r>
            <a:r>
              <a:rPr lang="fr-FR" sz="2400" dirty="0"/>
              <a:t>des sacs de </a:t>
            </a:r>
            <a:r>
              <a:rPr lang="fr-FR" sz="2400" dirty="0">
                <a:solidFill>
                  <a:srgbClr val="FF0000"/>
                </a:solidFill>
              </a:rPr>
              <a:t>sable </a:t>
            </a:r>
            <a:r>
              <a:rPr lang="fr-FR" sz="2400" dirty="0"/>
              <a:t>a fait </a:t>
            </a:r>
            <a:r>
              <a:rPr lang="fr-FR" sz="2400" b="1" u="sng" dirty="0"/>
              <a:t>monter</a:t>
            </a:r>
            <a:r>
              <a:rPr lang="fr-FR" sz="2400" dirty="0"/>
              <a:t> la montgolfière.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09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7551-9C69-47C3-BE4F-E0497418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highlight>
                  <a:srgbClr val="FFFF00"/>
                </a:highlight>
              </a:rPr>
              <a:t>Réchauffement</a:t>
            </a:r>
            <a:r>
              <a:rPr lang="fr-FR" dirty="0"/>
              <a:t>:  Complète les questions suivantes, puis, clique pour vérifier tes réponses.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53608-F591-43EB-BED4-242ACEFEB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32703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-6 - 11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4 - (-2)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(-12) + (-5)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-3 + 8 =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AB8281-E4A4-480B-9DA3-77ACAEBA1FB6}"/>
              </a:ext>
            </a:extLst>
          </p:cNvPr>
          <p:cNvSpPr txBox="1"/>
          <p:nvPr/>
        </p:nvSpPr>
        <p:spPr>
          <a:xfrm>
            <a:off x="6231988" y="1825625"/>
            <a:ext cx="234930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dirty="0"/>
              <a:t>(-1) - (-9)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(+3) + (-13)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2 – 5 =</a:t>
            </a:r>
          </a:p>
          <a:p>
            <a:pPr>
              <a:spcBef>
                <a:spcPts val="600"/>
              </a:spcBef>
            </a:pPr>
            <a:endParaRPr lang="en-US" sz="2800" dirty="0"/>
          </a:p>
          <a:p>
            <a:pPr>
              <a:spcBef>
                <a:spcPts val="600"/>
              </a:spcBef>
            </a:pPr>
            <a:r>
              <a:rPr lang="en-US" sz="2800" dirty="0"/>
              <a:t>(-3) + (+6) =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0344D6-BD20-4E0F-B32A-49595C363DAE}"/>
              </a:ext>
            </a:extLst>
          </p:cNvPr>
          <p:cNvSpPr txBox="1">
            <a:spLocks/>
          </p:cNvSpPr>
          <p:nvPr/>
        </p:nvSpPr>
        <p:spPr>
          <a:xfrm>
            <a:off x="2805332" y="1825625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8E3F2D-3D38-437A-A91B-7C42560B1816}"/>
              </a:ext>
            </a:extLst>
          </p:cNvPr>
          <p:cNvSpPr txBox="1">
            <a:spLocks/>
          </p:cNvSpPr>
          <p:nvPr/>
        </p:nvSpPr>
        <p:spPr>
          <a:xfrm>
            <a:off x="8223152" y="1850585"/>
            <a:ext cx="23270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-3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23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5F83A-4929-4942-8B74-743FC6D2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Multiplier des nombres entiers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77E9-AFDB-4573-83D6-5CF2D330D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7004"/>
            <a:ext cx="10515600" cy="679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/>
              <a:t>Il y a 4 parties principales à une équation de multiplication.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699161-6586-47DE-9BC3-88F65B990493}"/>
              </a:ext>
            </a:extLst>
          </p:cNvPr>
          <p:cNvSpPr txBox="1">
            <a:spLocks/>
          </p:cNvSpPr>
          <p:nvPr/>
        </p:nvSpPr>
        <p:spPr>
          <a:xfrm>
            <a:off x="838200" y="3321740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 </a:t>
            </a:r>
            <a:r>
              <a:rPr lang="fr-FR" b="1" u="sng" dirty="0"/>
              <a:t>premier nombre </a:t>
            </a:r>
            <a:r>
              <a:rPr lang="fr-FR" dirty="0"/>
              <a:t>indique </a:t>
            </a:r>
            <a:r>
              <a:rPr lang="fr-FR" b="1" u="sng" dirty="0"/>
              <a:t>combien de groupes </a:t>
            </a:r>
            <a:r>
              <a:rPr lang="fr-FR" dirty="0"/>
              <a:t>de sacs il y a et </a:t>
            </a:r>
            <a:r>
              <a:rPr lang="fr-FR" b="1" u="sng" dirty="0"/>
              <a:t>ce qu’on fait </a:t>
            </a:r>
            <a:r>
              <a:rPr lang="fr-FR" dirty="0"/>
              <a:t>avec ces groupes.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431329-2173-4D8B-A779-EC52BCD81C06}"/>
              </a:ext>
            </a:extLst>
          </p:cNvPr>
          <p:cNvSpPr txBox="1">
            <a:spLocks/>
          </p:cNvSpPr>
          <p:nvPr/>
        </p:nvSpPr>
        <p:spPr>
          <a:xfrm>
            <a:off x="838200" y="4617502"/>
            <a:ext cx="10515600" cy="8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 </a:t>
            </a:r>
            <a:r>
              <a:rPr lang="fr-FR" b="1" u="sng" dirty="0"/>
              <a:t>deuxième nombre </a:t>
            </a:r>
            <a:r>
              <a:rPr lang="fr-FR" dirty="0"/>
              <a:t>indique </a:t>
            </a:r>
            <a:r>
              <a:rPr lang="fr-FR" b="1" u="sng" dirty="0"/>
              <a:t>combien</a:t>
            </a:r>
            <a:r>
              <a:rPr lang="fr-FR" dirty="0"/>
              <a:t> de sacs et </a:t>
            </a:r>
            <a:r>
              <a:rPr lang="fr-FR" b="1" u="sng" dirty="0"/>
              <a:t>quel type de sac </a:t>
            </a:r>
            <a:r>
              <a:rPr lang="fr-FR" dirty="0"/>
              <a:t>il y a dans chaque groupe.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DD770A-603E-4F4B-A5C1-7E754CE0A909}"/>
              </a:ext>
            </a:extLst>
          </p:cNvPr>
          <p:cNvSpPr txBox="1">
            <a:spLocks/>
          </p:cNvSpPr>
          <p:nvPr/>
        </p:nvSpPr>
        <p:spPr>
          <a:xfrm>
            <a:off x="838200" y="5866848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Le </a:t>
            </a:r>
            <a:r>
              <a:rPr lang="fr-FR" b="1" u="sng" dirty="0"/>
              <a:t>produit (réponse) </a:t>
            </a:r>
            <a:r>
              <a:rPr lang="fr-FR" dirty="0"/>
              <a:t>est où la montgolfière </a:t>
            </a:r>
            <a:r>
              <a:rPr lang="fr-FR" b="1" u="sng" dirty="0"/>
              <a:t>termine</a:t>
            </a:r>
            <a:r>
              <a:rPr lang="en-US" dirty="0"/>
              <a:t>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9EB3B3-11B1-41E5-8F5F-7C28BA64DA7B}"/>
              </a:ext>
            </a:extLst>
          </p:cNvPr>
          <p:cNvSpPr txBox="1">
            <a:spLocks/>
          </p:cNvSpPr>
          <p:nvPr/>
        </p:nvSpPr>
        <p:spPr>
          <a:xfrm>
            <a:off x="838200" y="2512546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</a:t>
            </a:r>
            <a:r>
              <a:rPr lang="fr-FR" b="1" u="sng" dirty="0">
                <a:solidFill>
                  <a:srgbClr val="FF0000"/>
                </a:solidFill>
              </a:rPr>
              <a:t>commence toujours à 0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41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6AA96A-F85C-4317-8BFD-E96CC1AA7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60" t="18144" r="12856" b="9826"/>
          <a:stretch/>
        </p:blipFill>
        <p:spPr>
          <a:xfrm>
            <a:off x="7631719" y="0"/>
            <a:ext cx="1337094" cy="14173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BF65A5-2770-4FDD-8BFC-7055D0C7C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76E1-151F-46FC-AA99-2F19AD811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421835" cy="5995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(+3) x (-4)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C51A0E3-63F1-4875-9186-7B4074F2207E}"/>
              </a:ext>
            </a:extLst>
          </p:cNvPr>
          <p:cNvSpPr txBox="1">
            <a:spLocks/>
          </p:cNvSpPr>
          <p:nvPr/>
        </p:nvSpPr>
        <p:spPr>
          <a:xfrm>
            <a:off x="303628" y="4572658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Ajouter du sable </a:t>
            </a:r>
            <a:r>
              <a:rPr lang="fr-FR" dirty="0"/>
              <a:t>fait </a:t>
            </a:r>
            <a:r>
              <a:rPr lang="fr-FR" b="1" u="sng" dirty="0"/>
              <a:t>descendre </a:t>
            </a:r>
            <a:r>
              <a:rPr lang="fr-FR" dirty="0"/>
              <a:t>la montgolfière 3 groupes de 4.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AD99BC-23F7-4B65-AF0C-5FE55CF2F339}"/>
              </a:ext>
            </a:extLst>
          </p:cNvPr>
          <p:cNvSpPr txBox="1">
            <a:spLocks/>
          </p:cNvSpPr>
          <p:nvPr/>
        </p:nvSpPr>
        <p:spPr>
          <a:xfrm>
            <a:off x="303628" y="3371067"/>
            <a:ext cx="5070426" cy="626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On </a:t>
            </a:r>
            <a:r>
              <a:rPr lang="fr-FR" dirty="0">
                <a:solidFill>
                  <a:srgbClr val="FF0000"/>
                </a:solidFill>
              </a:rPr>
              <a:t>ajoute </a:t>
            </a:r>
            <a:r>
              <a:rPr lang="fr-FR" dirty="0"/>
              <a:t>3 groupes (+3) de 4 sacs de </a:t>
            </a:r>
            <a:r>
              <a:rPr lang="fr-FR" dirty="0">
                <a:solidFill>
                  <a:srgbClr val="FF0000"/>
                </a:solidFill>
              </a:rPr>
              <a:t>sable</a:t>
            </a:r>
            <a:r>
              <a:rPr lang="fr-FR" dirty="0"/>
              <a:t> (-4)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FC22E7-11C2-49A7-9AAF-192AC8051C29}"/>
              </a:ext>
            </a:extLst>
          </p:cNvPr>
          <p:cNvSpPr txBox="1">
            <a:spLocks/>
          </p:cNvSpPr>
          <p:nvPr/>
        </p:nvSpPr>
        <p:spPr>
          <a:xfrm>
            <a:off x="303628" y="2636607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 </a:t>
            </a:r>
            <a:r>
              <a:rPr lang="fr-FR" dirty="0"/>
              <a:t>montgolfière commence à 0.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1BFAC40-805F-49C7-B618-20A8F8D5775C}"/>
              </a:ext>
            </a:extLst>
          </p:cNvPr>
          <p:cNvSpPr txBox="1">
            <a:spLocks/>
          </p:cNvSpPr>
          <p:nvPr/>
        </p:nvSpPr>
        <p:spPr>
          <a:xfrm>
            <a:off x="303628" y="5770809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termine à -12.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50DABBD-2132-4C4F-B5A1-D85F05D70C21}"/>
              </a:ext>
            </a:extLst>
          </p:cNvPr>
          <p:cNvSpPr txBox="1">
            <a:spLocks/>
          </p:cNvSpPr>
          <p:nvPr/>
        </p:nvSpPr>
        <p:spPr>
          <a:xfrm>
            <a:off x="8086499" y="5650135"/>
            <a:ext cx="4105501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        Donc, (+3) x (-4) = -12.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3B06AFD-2F3F-4E46-9559-FE9D3DA00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575" y="769620"/>
            <a:ext cx="687596" cy="5506542"/>
          </a:xfrm>
          <a:prstGeom prst="rect">
            <a:avLst/>
          </a:prstGeom>
        </p:spPr>
      </p:pic>
      <p:sp>
        <p:nvSpPr>
          <p:cNvPr id="15" name="Arrow: Down 14">
            <a:extLst>
              <a:ext uri="{FF2B5EF4-FFF2-40B4-BE49-F238E27FC236}">
                <a16:creationId xmlns:a16="http://schemas.microsoft.com/office/drawing/2014/main" id="{78A00BA2-D362-45A6-B572-D8495A83C3D1}"/>
              </a:ext>
            </a:extLst>
          </p:cNvPr>
          <p:cNvSpPr/>
          <p:nvPr/>
        </p:nvSpPr>
        <p:spPr>
          <a:xfrm>
            <a:off x="6466370" y="2803428"/>
            <a:ext cx="359931" cy="1222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EB5AF28-AE63-44D7-989D-9CF4840892EE}"/>
              </a:ext>
            </a:extLst>
          </p:cNvPr>
          <p:cNvSpPr/>
          <p:nvPr/>
        </p:nvSpPr>
        <p:spPr>
          <a:xfrm>
            <a:off x="6466370" y="4128546"/>
            <a:ext cx="337292" cy="13116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9A1056-BB99-4902-B747-099BD64F1F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79" t="19173" r="13975" b="10156"/>
          <a:stretch/>
        </p:blipFill>
        <p:spPr>
          <a:xfrm>
            <a:off x="7631719" y="4084749"/>
            <a:ext cx="1342732" cy="1424940"/>
          </a:xfrm>
          <a:prstGeom prst="rect">
            <a:avLst/>
          </a:prstGeom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15CEE5EB-9431-4941-AFC7-5E032E373D6D}"/>
              </a:ext>
            </a:extLst>
          </p:cNvPr>
          <p:cNvSpPr/>
          <p:nvPr/>
        </p:nvSpPr>
        <p:spPr>
          <a:xfrm>
            <a:off x="6489081" y="1318391"/>
            <a:ext cx="337220" cy="1382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9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5" grpId="0" animBg="1"/>
      <p:bldP spid="16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14BE7B-97C3-4FD4-97BC-7E388F249B1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Essayons un autre!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438303C-5ECC-4ABE-A19C-B4E1D1207D5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(-2) x (+5)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505EAC-CFA1-48FF-A7B3-F4B62AD72E1D}"/>
              </a:ext>
            </a:extLst>
          </p:cNvPr>
          <p:cNvSpPr txBox="1">
            <a:spLocks/>
          </p:cNvSpPr>
          <p:nvPr/>
        </p:nvSpPr>
        <p:spPr>
          <a:xfrm>
            <a:off x="244325" y="4123746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Enlever du gaz </a:t>
            </a:r>
            <a:r>
              <a:rPr lang="fr-FR" dirty="0"/>
              <a:t>fait </a:t>
            </a:r>
            <a:r>
              <a:rPr lang="fr-FR" b="1" u="sng" dirty="0"/>
              <a:t>descendre</a:t>
            </a:r>
            <a:r>
              <a:rPr lang="fr-FR" dirty="0"/>
              <a:t> la montgolfière 2 groupes de 5.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C7D5B7-7AEB-46C0-835F-B76CDDC94BD2}"/>
              </a:ext>
            </a:extLst>
          </p:cNvPr>
          <p:cNvSpPr txBox="1">
            <a:spLocks/>
          </p:cNvSpPr>
          <p:nvPr/>
        </p:nvSpPr>
        <p:spPr>
          <a:xfrm>
            <a:off x="244325" y="3371879"/>
            <a:ext cx="5286326" cy="62602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On </a:t>
            </a:r>
            <a:r>
              <a:rPr lang="fr-FR" dirty="0">
                <a:solidFill>
                  <a:srgbClr val="FF0000"/>
                </a:solidFill>
              </a:rPr>
              <a:t>enlève </a:t>
            </a:r>
            <a:r>
              <a:rPr lang="fr-FR" dirty="0"/>
              <a:t>2 groupes de 5 sacs de </a:t>
            </a:r>
            <a:r>
              <a:rPr lang="fr-FR" dirty="0">
                <a:solidFill>
                  <a:srgbClr val="FF0000"/>
                </a:solidFill>
              </a:rPr>
              <a:t>gaz</a:t>
            </a:r>
            <a:r>
              <a:rPr lang="fr-FR" dirty="0"/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4E0ED92-C233-4B2F-B18A-609C801C3A13}"/>
              </a:ext>
            </a:extLst>
          </p:cNvPr>
          <p:cNvSpPr txBox="1">
            <a:spLocks/>
          </p:cNvSpPr>
          <p:nvPr/>
        </p:nvSpPr>
        <p:spPr>
          <a:xfrm>
            <a:off x="244325" y="2589292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commence à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1E2C244-BBF2-4CFB-8A59-049C2F2EEAFA}"/>
              </a:ext>
            </a:extLst>
          </p:cNvPr>
          <p:cNvSpPr txBox="1">
            <a:spLocks/>
          </p:cNvSpPr>
          <p:nvPr/>
        </p:nvSpPr>
        <p:spPr>
          <a:xfrm>
            <a:off x="272851" y="5281605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termine à -10.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CAAEDD0-FE6B-4B20-A390-8457336A1A60}"/>
              </a:ext>
            </a:extLst>
          </p:cNvPr>
          <p:cNvSpPr txBox="1">
            <a:spLocks/>
          </p:cNvSpPr>
          <p:nvPr/>
        </p:nvSpPr>
        <p:spPr>
          <a:xfrm>
            <a:off x="8199463" y="5361644"/>
            <a:ext cx="4105501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        Donc, (-2) x (+5) = -10</a:t>
            </a: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72C26087-915D-4308-A0B4-0FB65CA77A51}"/>
              </a:ext>
            </a:extLst>
          </p:cNvPr>
          <p:cNvSpPr/>
          <p:nvPr/>
        </p:nvSpPr>
        <p:spPr>
          <a:xfrm rot="10800000">
            <a:off x="6352704" y="1290492"/>
            <a:ext cx="352773" cy="17879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AEB7C57-93A5-4D71-AE8C-9CC8DB44D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801" y="740864"/>
            <a:ext cx="687596" cy="5752011"/>
          </a:xfrm>
          <a:prstGeom prst="rect">
            <a:avLst/>
          </a:prstGeom>
        </p:spPr>
      </p:pic>
      <p:sp>
        <p:nvSpPr>
          <p:cNvPr id="16" name="Arrow: Up 15">
            <a:extLst>
              <a:ext uri="{FF2B5EF4-FFF2-40B4-BE49-F238E27FC236}">
                <a16:creationId xmlns:a16="http://schemas.microsoft.com/office/drawing/2014/main" id="{6C1736BF-0647-475D-BCA8-CE4068F2B3BF}"/>
              </a:ext>
            </a:extLst>
          </p:cNvPr>
          <p:cNvSpPr/>
          <p:nvPr/>
        </p:nvSpPr>
        <p:spPr>
          <a:xfrm rot="10800000">
            <a:off x="6375097" y="3153836"/>
            <a:ext cx="330379" cy="17510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97A1DD-7F54-4F8C-B194-44167E85F0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19" t="18439" r="13951" b="8852"/>
          <a:stretch/>
        </p:blipFill>
        <p:spPr>
          <a:xfrm>
            <a:off x="7658101" y="3354245"/>
            <a:ext cx="1501140" cy="16306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B0B515F-2439-46DA-9482-B8CFA0B9857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86" t="19036" r="13968" b="7915"/>
          <a:stretch/>
        </p:blipFill>
        <p:spPr>
          <a:xfrm>
            <a:off x="7665721" y="-175259"/>
            <a:ext cx="149352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6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B59C75-9F9C-43E0-8960-2D8EC781A58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Et encore…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918D44-4F75-4ADD-98EB-123DC871039F}"/>
              </a:ext>
            </a:extLst>
          </p:cNvPr>
          <p:cNvSpPr txBox="1">
            <a:spLocks/>
          </p:cNvSpPr>
          <p:nvPr/>
        </p:nvSpPr>
        <p:spPr>
          <a:xfrm>
            <a:off x="8939937" y="5125566"/>
            <a:ext cx="3107635" cy="4749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Donc,(-3) x (-3) = +9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4169E0-EC9A-41FD-B45F-8A66DC0692E6}"/>
              </a:ext>
            </a:extLst>
          </p:cNvPr>
          <p:cNvSpPr txBox="1">
            <a:spLocks/>
          </p:cNvSpPr>
          <p:nvPr/>
        </p:nvSpPr>
        <p:spPr>
          <a:xfrm>
            <a:off x="203976" y="4628723"/>
            <a:ext cx="4931247" cy="993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Enlever du sable </a:t>
            </a:r>
            <a:r>
              <a:rPr lang="fr-FR" dirty="0"/>
              <a:t>fait </a:t>
            </a:r>
            <a:r>
              <a:rPr lang="fr-FR" b="1" u="sng" dirty="0"/>
              <a:t>monter</a:t>
            </a:r>
            <a:r>
              <a:rPr lang="fr-FR" dirty="0"/>
              <a:t> la montgolfière 3 groupes de 3.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1200803-3930-4015-82D1-5F2E873BE028}"/>
              </a:ext>
            </a:extLst>
          </p:cNvPr>
          <p:cNvSpPr txBox="1">
            <a:spLocks/>
          </p:cNvSpPr>
          <p:nvPr/>
        </p:nvSpPr>
        <p:spPr>
          <a:xfrm>
            <a:off x="207499" y="3497225"/>
            <a:ext cx="4511626" cy="6260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On </a:t>
            </a:r>
            <a:r>
              <a:rPr lang="fr-FR" dirty="0">
                <a:solidFill>
                  <a:srgbClr val="FF0000"/>
                </a:solidFill>
              </a:rPr>
              <a:t>enlève </a:t>
            </a:r>
            <a:r>
              <a:rPr lang="fr-FR" dirty="0"/>
              <a:t>3 groupes de 3 sacs de </a:t>
            </a:r>
            <a:r>
              <a:rPr lang="fr-FR" dirty="0">
                <a:solidFill>
                  <a:srgbClr val="FF0000"/>
                </a:solidFill>
              </a:rPr>
              <a:t>sable.</a:t>
            </a:r>
            <a:endParaRPr lang="fr-FR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E0C3415-9428-44DA-8C7E-E5B66F15B313}"/>
              </a:ext>
            </a:extLst>
          </p:cNvPr>
          <p:cNvSpPr txBox="1">
            <a:spLocks/>
          </p:cNvSpPr>
          <p:nvPr/>
        </p:nvSpPr>
        <p:spPr>
          <a:xfrm>
            <a:off x="203977" y="2663788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commence à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40831FE-B91F-4AF1-A0C4-122570E2F4E9}"/>
              </a:ext>
            </a:extLst>
          </p:cNvPr>
          <p:cNvSpPr txBox="1">
            <a:spLocks/>
          </p:cNvSpPr>
          <p:nvPr/>
        </p:nvSpPr>
        <p:spPr>
          <a:xfrm>
            <a:off x="203977" y="5810236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termine à +9.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AD2552-D2A1-4819-B0CA-C46A0B0F73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61" t="19058" r="14362" b="9251"/>
          <a:stretch/>
        </p:blipFill>
        <p:spPr>
          <a:xfrm>
            <a:off x="7650481" y="3131821"/>
            <a:ext cx="1384281" cy="1505584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6608896-B9F3-4F32-AB97-8252E88C297A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(-3) x (-3)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D39CAA-0F01-4AF0-B242-1F69C5A1C2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549" y="870082"/>
            <a:ext cx="770887" cy="5396207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C26E86DA-1B57-4D32-874D-5C8E132842EF}"/>
              </a:ext>
            </a:extLst>
          </p:cNvPr>
          <p:cNvSpPr/>
          <p:nvPr/>
        </p:nvSpPr>
        <p:spPr>
          <a:xfrm rot="10800000">
            <a:off x="6330282" y="3661725"/>
            <a:ext cx="330522" cy="975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327FCAE5-8DE1-4879-BBD7-04EE409962F9}"/>
              </a:ext>
            </a:extLst>
          </p:cNvPr>
          <p:cNvSpPr/>
          <p:nvPr/>
        </p:nvSpPr>
        <p:spPr>
          <a:xfrm rot="10800000">
            <a:off x="6330283" y="2598236"/>
            <a:ext cx="330523" cy="101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9518D875-18FF-4CCC-944C-F256A5304A53}"/>
              </a:ext>
            </a:extLst>
          </p:cNvPr>
          <p:cNvSpPr/>
          <p:nvPr/>
        </p:nvSpPr>
        <p:spPr>
          <a:xfrm rot="10800000">
            <a:off x="6330281" y="1426969"/>
            <a:ext cx="330523" cy="109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F94985-688A-477D-AFE9-2E20363C11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31" t="18766" r="13585" b="8185"/>
          <a:stretch/>
        </p:blipFill>
        <p:spPr>
          <a:xfrm>
            <a:off x="7587755" y="-41055"/>
            <a:ext cx="1447007" cy="155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6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07BB8E-796F-49E5-8B26-CE0DC36C6F7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(+5) x (+3)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05D4FCD-C270-4E11-B3B6-8C4E353D3580}"/>
              </a:ext>
            </a:extLst>
          </p:cNvPr>
          <p:cNvSpPr txBox="1">
            <a:spLocks/>
          </p:cNvSpPr>
          <p:nvPr/>
        </p:nvSpPr>
        <p:spPr>
          <a:xfrm>
            <a:off x="146821" y="3958014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Ajouter du gaz </a:t>
            </a:r>
            <a:r>
              <a:rPr lang="fr-FR" dirty="0"/>
              <a:t>fait </a:t>
            </a:r>
            <a:r>
              <a:rPr lang="fr-FR" b="1" u="sng" dirty="0"/>
              <a:t>monter</a:t>
            </a:r>
            <a:r>
              <a:rPr lang="fr-FR" dirty="0"/>
              <a:t> la montgolfière 5 groupes de 3.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12FD1E-021D-43CB-B46B-C160F32F75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84" t="20893" r="14039" b="10135"/>
          <a:stretch/>
        </p:blipFill>
        <p:spPr>
          <a:xfrm>
            <a:off x="7279790" y="4027932"/>
            <a:ext cx="1216121" cy="127253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B64598E-395D-4B69-AB95-4E5B1C45D88C}"/>
              </a:ext>
            </a:extLst>
          </p:cNvPr>
          <p:cNvSpPr txBox="1">
            <a:spLocks/>
          </p:cNvSpPr>
          <p:nvPr/>
        </p:nvSpPr>
        <p:spPr>
          <a:xfrm>
            <a:off x="137160" y="3208552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On </a:t>
            </a:r>
            <a:r>
              <a:rPr lang="fr-FR" dirty="0">
                <a:solidFill>
                  <a:srgbClr val="FF0000"/>
                </a:solidFill>
              </a:rPr>
              <a:t>ajoute </a:t>
            </a:r>
            <a:r>
              <a:rPr lang="fr-FR" dirty="0"/>
              <a:t>5 groupes de 3 sacs de </a:t>
            </a:r>
            <a:r>
              <a:rPr lang="fr-FR" dirty="0">
                <a:solidFill>
                  <a:srgbClr val="FF0000"/>
                </a:solidFill>
              </a:rPr>
              <a:t>gaz</a:t>
            </a:r>
            <a:r>
              <a:rPr lang="fr-FR" dirty="0"/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6D49389-6847-4759-B39F-B8EC22EFAA9F}"/>
              </a:ext>
            </a:extLst>
          </p:cNvPr>
          <p:cNvSpPr txBox="1">
            <a:spLocks/>
          </p:cNvSpPr>
          <p:nvPr/>
        </p:nvSpPr>
        <p:spPr>
          <a:xfrm>
            <a:off x="137160" y="2481995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commence à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FD7B7F0-CA97-4D9C-8575-F52889F01634}"/>
              </a:ext>
            </a:extLst>
          </p:cNvPr>
          <p:cNvSpPr txBox="1">
            <a:spLocks/>
          </p:cNvSpPr>
          <p:nvPr/>
        </p:nvSpPr>
        <p:spPr>
          <a:xfrm>
            <a:off x="137160" y="5097636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termine à +15.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B6ED731-30A2-4BC7-8404-5B9ADB895FB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Un autre!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718EDE1-FC05-4690-9132-8A7D449EB123}"/>
              </a:ext>
            </a:extLst>
          </p:cNvPr>
          <p:cNvSpPr/>
          <p:nvPr/>
        </p:nvSpPr>
        <p:spPr>
          <a:xfrm rot="10800000">
            <a:off x="6334132" y="4528313"/>
            <a:ext cx="332411" cy="787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8FC9BFD-1A3F-4270-BB48-B4140FAB6B55}"/>
              </a:ext>
            </a:extLst>
          </p:cNvPr>
          <p:cNvSpPr txBox="1">
            <a:spLocks/>
          </p:cNvSpPr>
          <p:nvPr/>
        </p:nvSpPr>
        <p:spPr>
          <a:xfrm>
            <a:off x="8575612" y="5528804"/>
            <a:ext cx="3529637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Donc, (+5) x (+3) = +15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0E7F70-7FCC-4A0E-84CC-AA5D36682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000" y="828353"/>
            <a:ext cx="515877" cy="5131618"/>
          </a:xfrm>
          <a:prstGeom prst="rect">
            <a:avLst/>
          </a:prstGeom>
        </p:spPr>
      </p:pic>
      <p:sp>
        <p:nvSpPr>
          <p:cNvPr id="16" name="Arrow: Down 15">
            <a:extLst>
              <a:ext uri="{FF2B5EF4-FFF2-40B4-BE49-F238E27FC236}">
                <a16:creationId xmlns:a16="http://schemas.microsoft.com/office/drawing/2014/main" id="{43C8B92B-8C08-4BE5-9A03-A02D245B43A6}"/>
              </a:ext>
            </a:extLst>
          </p:cNvPr>
          <p:cNvSpPr/>
          <p:nvPr/>
        </p:nvSpPr>
        <p:spPr>
          <a:xfrm rot="10800000">
            <a:off x="6334131" y="3677345"/>
            <a:ext cx="332411" cy="816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55B4BA65-4105-4F29-9061-ECA113FC5018}"/>
              </a:ext>
            </a:extLst>
          </p:cNvPr>
          <p:cNvSpPr/>
          <p:nvPr/>
        </p:nvSpPr>
        <p:spPr>
          <a:xfrm rot="10800000">
            <a:off x="6334129" y="2850678"/>
            <a:ext cx="332411" cy="784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AFD71F5-DCD9-462E-A708-2AE7B883F2C5}"/>
              </a:ext>
            </a:extLst>
          </p:cNvPr>
          <p:cNvSpPr/>
          <p:nvPr/>
        </p:nvSpPr>
        <p:spPr>
          <a:xfrm rot="10800000">
            <a:off x="6334127" y="2004059"/>
            <a:ext cx="332411" cy="80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E66A9136-B884-4E57-95FE-136FDA71F49A}"/>
              </a:ext>
            </a:extLst>
          </p:cNvPr>
          <p:cNvSpPr/>
          <p:nvPr/>
        </p:nvSpPr>
        <p:spPr>
          <a:xfrm rot="10800000">
            <a:off x="6334125" y="1218937"/>
            <a:ext cx="332411" cy="764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3CE297-1561-45C8-9323-656A4BFAF4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40" t="19627" r="13291" b="8683"/>
          <a:stretch/>
        </p:blipFill>
        <p:spPr>
          <a:xfrm>
            <a:off x="7310285" y="-94646"/>
            <a:ext cx="1155132" cy="136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6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 animBg="1"/>
      <p:bldP spid="14" grpId="0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482498-96FB-4F81-94A3-0D8EDDAF949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2421835" cy="5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(-1) x (-8)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60D0D7-BDAD-49AB-AF00-A210EE628FD1}"/>
              </a:ext>
            </a:extLst>
          </p:cNvPr>
          <p:cNvSpPr txBox="1">
            <a:spLocks/>
          </p:cNvSpPr>
          <p:nvPr/>
        </p:nvSpPr>
        <p:spPr>
          <a:xfrm>
            <a:off x="76679" y="3704543"/>
            <a:ext cx="4831080" cy="993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FF0000"/>
                </a:solidFill>
              </a:rPr>
              <a:t>Enlever du sable </a:t>
            </a:r>
            <a:r>
              <a:rPr lang="fr-FR" dirty="0"/>
              <a:t>fait </a:t>
            </a:r>
            <a:r>
              <a:rPr lang="fr-FR" b="1" u="sng" dirty="0"/>
              <a:t>monter</a:t>
            </a:r>
            <a:r>
              <a:rPr lang="fr-FR" dirty="0"/>
              <a:t> la montgolfière 1 groupe de 8.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F5991E5-D474-4484-A7D5-AEA2D865FB77}"/>
              </a:ext>
            </a:extLst>
          </p:cNvPr>
          <p:cNvSpPr txBox="1">
            <a:spLocks/>
          </p:cNvSpPr>
          <p:nvPr/>
        </p:nvSpPr>
        <p:spPr>
          <a:xfrm>
            <a:off x="101601" y="3051343"/>
            <a:ext cx="8987224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On </a:t>
            </a:r>
            <a:r>
              <a:rPr lang="fr-FR" dirty="0">
                <a:solidFill>
                  <a:srgbClr val="FF0000"/>
                </a:solidFill>
              </a:rPr>
              <a:t>enlève 1</a:t>
            </a:r>
            <a:r>
              <a:rPr lang="fr-FR" dirty="0"/>
              <a:t> groupe de 8 sacs de </a:t>
            </a:r>
            <a:r>
              <a:rPr lang="fr-FR" dirty="0">
                <a:solidFill>
                  <a:srgbClr val="FF0000"/>
                </a:solidFill>
              </a:rPr>
              <a:t>sable.</a:t>
            </a:r>
            <a:endParaRPr lang="fr-FR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79E4A39-B9A7-4170-BB0D-CFB86B06CC1E}"/>
              </a:ext>
            </a:extLst>
          </p:cNvPr>
          <p:cNvSpPr txBox="1">
            <a:spLocks/>
          </p:cNvSpPr>
          <p:nvPr/>
        </p:nvSpPr>
        <p:spPr>
          <a:xfrm>
            <a:off x="76679" y="2430821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commence à 0.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9816E8D-7356-4928-A91F-DC9B2AB13D18}"/>
              </a:ext>
            </a:extLst>
          </p:cNvPr>
          <p:cNvSpPr txBox="1">
            <a:spLocks/>
          </p:cNvSpPr>
          <p:nvPr/>
        </p:nvSpPr>
        <p:spPr>
          <a:xfrm>
            <a:off x="101601" y="4794887"/>
            <a:ext cx="10515600" cy="626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La montgolfière termine à +8.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ED2E387-ED2D-4ED8-BEED-DF7F973A8F72}"/>
              </a:ext>
            </a:extLst>
          </p:cNvPr>
          <p:cNvSpPr txBox="1">
            <a:spLocks/>
          </p:cNvSpPr>
          <p:nvPr/>
        </p:nvSpPr>
        <p:spPr>
          <a:xfrm>
            <a:off x="101600" y="67625"/>
            <a:ext cx="1179966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Essaie-le toi-même!  Écris-le dans la « langue de montgolfière » et résous-le.  Clique pour voir la réponse seulement après avoir essayé de le résoudre</a:t>
            </a:r>
            <a:r>
              <a:rPr lang="en-US" sz="4000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55EB02-474A-4A8D-BABD-5F56A1E92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45" t="19308" r="14025" b="11040"/>
          <a:stretch/>
        </p:blipFill>
        <p:spPr>
          <a:xfrm>
            <a:off x="7696272" y="3658797"/>
            <a:ext cx="1392553" cy="1449103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09B4A98A-8935-4AE9-9152-2C7EC4407B75}"/>
              </a:ext>
            </a:extLst>
          </p:cNvPr>
          <p:cNvSpPr/>
          <p:nvPr/>
        </p:nvSpPr>
        <p:spPr>
          <a:xfrm>
            <a:off x="6476071" y="2308860"/>
            <a:ext cx="277117" cy="2799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95013B0-D017-4591-8E80-607A152B003A}"/>
              </a:ext>
            </a:extLst>
          </p:cNvPr>
          <p:cNvSpPr txBox="1">
            <a:spLocks/>
          </p:cNvSpPr>
          <p:nvPr/>
        </p:nvSpPr>
        <p:spPr>
          <a:xfrm>
            <a:off x="8762144" y="5712065"/>
            <a:ext cx="3139124" cy="1047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Donc, (-1) x (-8) = +8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1734D21-A3E4-4158-A610-0E1F7237E1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2601" y="1577340"/>
            <a:ext cx="704846" cy="49339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1393B63-3658-43D2-ADD5-77EEEDA7A7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54" t="19303" r="14769" b="9347"/>
          <a:stretch/>
        </p:blipFill>
        <p:spPr>
          <a:xfrm>
            <a:off x="7650051" y="951287"/>
            <a:ext cx="1414812" cy="153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13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 animBg="1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6ADCB8E30304D94D35FFC81045FD1" ma:contentTypeVersion="2" ma:contentTypeDescription="Create a new document." ma:contentTypeScope="" ma:versionID="1834e8873c30fbf3ee48c0d5c6549f05">
  <xsd:schema xmlns:xsd="http://www.w3.org/2001/XMLSchema" xmlns:xs="http://www.w3.org/2001/XMLSchema" xmlns:p="http://schemas.microsoft.com/office/2006/metadata/properties" xmlns:ns2="e434df0c-6b0c-4777-b414-5b538e35a899" targetNamespace="http://schemas.microsoft.com/office/2006/metadata/properties" ma:root="true" ma:fieldsID="886e66d275a952878685100e7fca1744" ns2:_="">
    <xsd:import namespace="e434df0c-6b0c-4777-b414-5b538e35a8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34df0c-6b0c-4777-b414-5b538e35a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07D494-DF49-475F-9BDB-E57857CCCB9F}"/>
</file>

<file path=customXml/itemProps2.xml><?xml version="1.0" encoding="utf-8"?>
<ds:datastoreItem xmlns:ds="http://schemas.openxmlformats.org/officeDocument/2006/customXml" ds:itemID="{C11CA813-D636-4D7F-83B4-258C7070FD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0F9FD3-79ED-40AD-B792-A61C215A4493}">
  <ds:schemaRefs>
    <ds:schemaRef ds:uri="http://purl.org/dc/terms/"/>
    <ds:schemaRef ds:uri="http://schemas.openxmlformats.org/package/2006/metadata/core-properties"/>
    <ds:schemaRef ds:uri="717987ee-c82c-4776-b480-5ff807c8c756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1067</Words>
  <Application>Microsoft Office PowerPoint</Application>
  <PresentationFormat>Widescreen</PresentationFormat>
  <Paragraphs>160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S’envoler avec des nombres entiers (continué)</vt:lpstr>
      <vt:lpstr>Révision de la montgolfière</vt:lpstr>
      <vt:lpstr>Réchauffement:  Complète les questions suivantes, puis, clique pour vérifier tes réponses.</vt:lpstr>
      <vt:lpstr>Multiplier des nombres entiers</vt:lpstr>
      <vt:lpstr>Exemple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As-tu remarqué une régularité?</vt:lpstr>
      <vt:lpstr>As-tu remarqué une régularité?</vt:lpstr>
      <vt:lpstr>Essayons les exemples suivants!  Remarque que quand des parenthèses se                                                                                                                                             touchent, ça veut dire multiplier.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Integers</dc:title>
  <dc:creator>Coleman, Charlene (ASD-S)</dc:creator>
  <cp:lastModifiedBy>Coleman, Charlene (ASD-S)</cp:lastModifiedBy>
  <cp:revision>27</cp:revision>
  <dcterms:created xsi:type="dcterms:W3CDTF">2020-04-10T12:33:10Z</dcterms:created>
  <dcterms:modified xsi:type="dcterms:W3CDTF">2020-05-08T12:37:44Z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0x0101005FE6ADCB8E30304D94D35FFC81045FD1</vt:lpwstr>
  </property>
</Properties>
</file>