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77" r:id="rId6"/>
    <p:sldId id="287" r:id="rId7"/>
    <p:sldId id="267" r:id="rId8"/>
    <p:sldId id="278" r:id="rId9"/>
    <p:sldId id="279" r:id="rId10"/>
    <p:sldId id="280" r:id="rId11"/>
    <p:sldId id="281" r:id="rId12"/>
    <p:sldId id="282" r:id="rId13"/>
    <p:sldId id="283" r:id="rId14"/>
    <p:sldId id="284" r:id="rId15"/>
    <p:sldId id="285" r:id="rId16"/>
    <p:sldId id="2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249" autoAdjust="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3FCC1-8CAE-464E-8190-77D9E058B6DA}" type="datetimeFigureOut">
              <a:rPr lang="en-US" smtClean="0"/>
              <a:t>5/22/2020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DE40BB-8596-4B15-B7A4-C2B01FD57B2F}" type="slidenum">
              <a:rPr lang="en-US" smtClean="0"/>
              <a:t>‹#›</a:t>
            </a:fld>
            <a:endParaRPr lang="en-US" dirty="0"/>
          </a:p>
        </p:txBody>
      </p:sp>
    </p:spTree>
    <p:extLst>
      <p:ext uri="{BB962C8B-B14F-4D97-AF65-F5344CB8AC3E}">
        <p14:creationId xmlns:p14="http://schemas.microsoft.com/office/powerpoint/2010/main" val="3051361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E40BB-8596-4B15-B7A4-C2B01FD57B2F}" type="slidenum">
              <a:rPr lang="en-US" smtClean="0"/>
              <a:t>2</a:t>
            </a:fld>
            <a:endParaRPr lang="en-US" dirty="0"/>
          </a:p>
        </p:txBody>
      </p:sp>
    </p:spTree>
    <p:extLst>
      <p:ext uri="{BB962C8B-B14F-4D97-AF65-F5344CB8AC3E}">
        <p14:creationId xmlns:p14="http://schemas.microsoft.com/office/powerpoint/2010/main" val="2468053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When we work vertically to solve equations, no equal sign is required.</a:t>
            </a:r>
          </a:p>
        </p:txBody>
      </p:sp>
      <p:sp>
        <p:nvSpPr>
          <p:cNvPr id="4" name="Slide Number Placeholder 3"/>
          <p:cNvSpPr>
            <a:spLocks noGrp="1"/>
          </p:cNvSpPr>
          <p:nvPr>
            <p:ph type="sldNum" sz="quarter" idx="10"/>
          </p:nvPr>
        </p:nvSpPr>
        <p:spPr/>
        <p:txBody>
          <a:bodyPr/>
          <a:lstStyle/>
          <a:p>
            <a:fld id="{6CDE40BB-8596-4B15-B7A4-C2B01FD57B2F}" type="slidenum">
              <a:rPr lang="en-US" smtClean="0"/>
              <a:t>3</a:t>
            </a:fld>
            <a:endParaRPr lang="en-US" dirty="0"/>
          </a:p>
        </p:txBody>
      </p:sp>
    </p:spTree>
    <p:extLst>
      <p:ext uri="{BB962C8B-B14F-4D97-AF65-F5344CB8AC3E}">
        <p14:creationId xmlns:p14="http://schemas.microsoft.com/office/powerpoint/2010/main" val="1092007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step: Divide numerator by denominator.</a:t>
            </a:r>
          </a:p>
        </p:txBody>
      </p:sp>
      <p:sp>
        <p:nvSpPr>
          <p:cNvPr id="4" name="Slide Number Placeholder 3"/>
          <p:cNvSpPr>
            <a:spLocks noGrp="1"/>
          </p:cNvSpPr>
          <p:nvPr>
            <p:ph type="sldNum" sz="quarter" idx="10"/>
          </p:nvPr>
        </p:nvSpPr>
        <p:spPr/>
        <p:txBody>
          <a:bodyPr/>
          <a:lstStyle/>
          <a:p>
            <a:fld id="{6CDE40BB-8596-4B15-B7A4-C2B01FD57B2F}" type="slidenum">
              <a:rPr lang="en-US" smtClean="0"/>
              <a:t>11</a:t>
            </a:fld>
            <a:endParaRPr lang="en-US" dirty="0"/>
          </a:p>
        </p:txBody>
      </p:sp>
    </p:spTree>
    <p:extLst>
      <p:ext uri="{BB962C8B-B14F-4D97-AF65-F5344CB8AC3E}">
        <p14:creationId xmlns:p14="http://schemas.microsoft.com/office/powerpoint/2010/main" val="234169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step: Divide numerator by denominator.</a:t>
            </a:r>
          </a:p>
        </p:txBody>
      </p:sp>
      <p:sp>
        <p:nvSpPr>
          <p:cNvPr id="4" name="Slide Number Placeholder 3"/>
          <p:cNvSpPr>
            <a:spLocks noGrp="1"/>
          </p:cNvSpPr>
          <p:nvPr>
            <p:ph type="sldNum" sz="quarter" idx="10"/>
          </p:nvPr>
        </p:nvSpPr>
        <p:spPr/>
        <p:txBody>
          <a:bodyPr/>
          <a:lstStyle/>
          <a:p>
            <a:fld id="{6CDE40BB-8596-4B15-B7A4-C2B01FD57B2F}" type="slidenum">
              <a:rPr lang="en-US" smtClean="0"/>
              <a:t>13</a:t>
            </a:fld>
            <a:endParaRPr lang="en-US" dirty="0"/>
          </a:p>
        </p:txBody>
      </p:sp>
    </p:spTree>
    <p:extLst>
      <p:ext uri="{BB962C8B-B14F-4D97-AF65-F5344CB8AC3E}">
        <p14:creationId xmlns:p14="http://schemas.microsoft.com/office/powerpoint/2010/main" val="92147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C6B9-2630-4593-AF6E-FD44A28472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85918C-F219-4E99-87A1-94AD8FF378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D48C7E-5EBB-4C6A-832D-F50582B629FF}"/>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5" name="Footer Placeholder 4">
            <a:extLst>
              <a:ext uri="{FF2B5EF4-FFF2-40B4-BE49-F238E27FC236}">
                <a16:creationId xmlns:a16="http://schemas.microsoft.com/office/drawing/2014/main" id="{21663999-8ECB-43EC-AD77-19E8C76113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4C17BC-587C-422E-A2FE-A9405DCF7034}"/>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14497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9AB6-6771-4048-AFFE-BD16E78B89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C17FA5-602B-4CA6-952B-FED40EB753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930DA-ADBE-409E-98A2-A1E1A58F52BC}"/>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5" name="Footer Placeholder 4">
            <a:extLst>
              <a:ext uri="{FF2B5EF4-FFF2-40B4-BE49-F238E27FC236}">
                <a16:creationId xmlns:a16="http://schemas.microsoft.com/office/drawing/2014/main" id="{D8B493C8-9552-47AA-A613-EEDFF7A519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4DAE15-1B1F-4877-AFF6-7D99EDFE1259}"/>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48217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A1BE9A-FFD1-47ED-A245-D4D7E283BE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F0424C-55CB-4450-9139-8E96BC32CA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46183-BF53-4B3E-A347-24DF8EC63378}"/>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5" name="Footer Placeholder 4">
            <a:extLst>
              <a:ext uri="{FF2B5EF4-FFF2-40B4-BE49-F238E27FC236}">
                <a16:creationId xmlns:a16="http://schemas.microsoft.com/office/drawing/2014/main" id="{130945F8-B83F-4F43-835F-19CC952603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6C8A55-F3CB-480A-A278-755D9AE8FEAB}"/>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64823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7D9B-B545-4F0E-B566-95D3F5504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F55F77-5214-442A-ADCD-942933BDC0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6F8C6-E49C-434C-A65A-0868CFCCA8B3}"/>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5" name="Footer Placeholder 4">
            <a:extLst>
              <a:ext uri="{FF2B5EF4-FFF2-40B4-BE49-F238E27FC236}">
                <a16:creationId xmlns:a16="http://schemas.microsoft.com/office/drawing/2014/main" id="{143D53D0-1DF1-414C-A6DE-AE06D9A4A0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FF535A-41E8-4752-9881-A509EFE64A15}"/>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174047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CB715-965E-4467-840E-B6B552109B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3B96BC-61C0-43A4-855A-A447B76940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B60C5F-4532-4C55-BE77-8FD83FF8A75C}"/>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5" name="Footer Placeholder 4">
            <a:extLst>
              <a:ext uri="{FF2B5EF4-FFF2-40B4-BE49-F238E27FC236}">
                <a16:creationId xmlns:a16="http://schemas.microsoft.com/office/drawing/2014/main" id="{1875F8BD-B01C-4A5A-938F-D0D9E1E20E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57ED5F-F106-445D-A56C-DA289DD78626}"/>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358401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AC54-F8DB-4130-BA53-6AC84847EC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FA42B9-F916-4348-9D0F-5CE8601AED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A927BD-5B2E-4B38-96C3-D1D14153D8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4D00E2-2810-44B7-82BE-47C4440ED1FF}"/>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6" name="Footer Placeholder 5">
            <a:extLst>
              <a:ext uri="{FF2B5EF4-FFF2-40B4-BE49-F238E27FC236}">
                <a16:creationId xmlns:a16="http://schemas.microsoft.com/office/drawing/2014/main" id="{DF36DD45-85A9-4285-B553-093E0229A3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00F1F3-71F8-49A7-952D-B1B2F343C1F4}"/>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2755277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74B12-F9E1-4833-9275-705C1B65C2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4A708B-21BB-4846-99AE-DC8708FCC7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F1FB03-4359-45ED-A2DA-918903230D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778AEF-FFE4-441B-98A7-88E0C94E88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1F3021-8C6B-4CBD-917D-D95622D50E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3F7474-BE79-4724-B1D8-15FE82620637}"/>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8" name="Footer Placeholder 7">
            <a:extLst>
              <a:ext uri="{FF2B5EF4-FFF2-40B4-BE49-F238E27FC236}">
                <a16:creationId xmlns:a16="http://schemas.microsoft.com/office/drawing/2014/main" id="{45BF12D0-0EC4-45C9-A5E9-1996C6F65E2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5B3A33-A5B2-4606-B439-43D9C45EF138}"/>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243593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BB3F2-67DA-4F67-96F3-A83ACF6993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5D8469-4A92-4543-8213-67071FB4ED4F}"/>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4" name="Footer Placeholder 3">
            <a:extLst>
              <a:ext uri="{FF2B5EF4-FFF2-40B4-BE49-F238E27FC236}">
                <a16:creationId xmlns:a16="http://schemas.microsoft.com/office/drawing/2014/main" id="{A2BCFF92-845F-4E15-98CA-374E8A9E036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0C848C8-3294-4E50-84D3-AF8D15529587}"/>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377928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9A3DBE-6C9B-4012-854A-91F5BDDC13EA}"/>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3" name="Footer Placeholder 2">
            <a:extLst>
              <a:ext uri="{FF2B5EF4-FFF2-40B4-BE49-F238E27FC236}">
                <a16:creationId xmlns:a16="http://schemas.microsoft.com/office/drawing/2014/main" id="{B62CA4C8-AEFB-435D-9BC1-413E48E0802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8902041-935F-4A36-A1B7-0670C785126F}"/>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115385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CB31D-74C0-4098-A860-21BBAB8DCA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AFD267-CE54-4D79-81AC-8D8C78E01F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BC3134-7B22-4889-93F2-A6343AB9B5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ED429E-6D1E-4A4A-BE40-EB4A55DEA073}"/>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6" name="Footer Placeholder 5">
            <a:extLst>
              <a:ext uri="{FF2B5EF4-FFF2-40B4-BE49-F238E27FC236}">
                <a16:creationId xmlns:a16="http://schemas.microsoft.com/office/drawing/2014/main" id="{0D691B49-875C-4665-909D-43D244EC3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E2C8A8-419F-40BD-8356-DD42B5AB40F0}"/>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363434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92A5D-0AAD-4033-88D3-A77E59044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978F57-8B3F-4ED0-9A62-07DBB91A7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C7369A5-5C70-4A05-9E17-EFA9AFE85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34D0F-37A9-4B6A-B255-F0EAA5928AB8}"/>
              </a:ext>
            </a:extLst>
          </p:cNvPr>
          <p:cNvSpPr>
            <a:spLocks noGrp="1"/>
          </p:cNvSpPr>
          <p:nvPr>
            <p:ph type="dt" sz="half" idx="10"/>
          </p:nvPr>
        </p:nvSpPr>
        <p:spPr/>
        <p:txBody>
          <a:bodyPr/>
          <a:lstStyle/>
          <a:p>
            <a:fld id="{F5E7C06F-362D-47FB-B72A-19F2BD90BBF6}" type="datetimeFigureOut">
              <a:rPr lang="en-US" smtClean="0"/>
              <a:t>5/22/2020</a:t>
            </a:fld>
            <a:endParaRPr lang="en-US" dirty="0"/>
          </a:p>
        </p:txBody>
      </p:sp>
      <p:sp>
        <p:nvSpPr>
          <p:cNvPr id="6" name="Footer Placeholder 5">
            <a:extLst>
              <a:ext uri="{FF2B5EF4-FFF2-40B4-BE49-F238E27FC236}">
                <a16:creationId xmlns:a16="http://schemas.microsoft.com/office/drawing/2014/main" id="{16A14BDE-C01F-4539-89F9-4371F68DCB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DAE20E6-5668-4557-B0B6-F2F1FD82EE98}"/>
              </a:ext>
            </a:extLst>
          </p:cNvPr>
          <p:cNvSpPr>
            <a:spLocks noGrp="1"/>
          </p:cNvSpPr>
          <p:nvPr>
            <p:ph type="sldNum" sz="quarter" idx="12"/>
          </p:nvPr>
        </p:nvSpPr>
        <p:spPr/>
        <p:txBody>
          <a:bodyPr/>
          <a:lstStyle/>
          <a:p>
            <a:fld id="{073F20C1-130E-4F88-B430-9045372036D4}" type="slidenum">
              <a:rPr lang="en-US" smtClean="0"/>
              <a:t>‹#›</a:t>
            </a:fld>
            <a:endParaRPr lang="en-US" dirty="0"/>
          </a:p>
        </p:txBody>
      </p:sp>
    </p:spTree>
    <p:extLst>
      <p:ext uri="{BB962C8B-B14F-4D97-AF65-F5344CB8AC3E}">
        <p14:creationId xmlns:p14="http://schemas.microsoft.com/office/powerpoint/2010/main" val="144596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25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19E13B-E8E3-436A-9F19-C5EA38CF40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54237E-85F5-4DD9-BB67-8BF5AEBCFF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B3E760-AC2A-4085-9154-463B6979D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7C06F-362D-47FB-B72A-19F2BD90BBF6}" type="datetimeFigureOut">
              <a:rPr lang="en-US" smtClean="0"/>
              <a:t>5/22/2020</a:t>
            </a:fld>
            <a:endParaRPr lang="en-US" dirty="0"/>
          </a:p>
        </p:txBody>
      </p:sp>
      <p:sp>
        <p:nvSpPr>
          <p:cNvPr id="5" name="Footer Placeholder 4">
            <a:extLst>
              <a:ext uri="{FF2B5EF4-FFF2-40B4-BE49-F238E27FC236}">
                <a16:creationId xmlns:a16="http://schemas.microsoft.com/office/drawing/2014/main" id="{92BB4999-97DA-42CC-B502-5B5CF7EB32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F59A762-0FF3-4768-852C-21716DE18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F20C1-130E-4F88-B430-9045372036D4}" type="slidenum">
              <a:rPr lang="en-US" smtClean="0"/>
              <a:t>‹#›</a:t>
            </a:fld>
            <a:endParaRPr lang="en-US" dirty="0"/>
          </a:p>
        </p:txBody>
      </p:sp>
    </p:spTree>
    <p:extLst>
      <p:ext uri="{BB962C8B-B14F-4D97-AF65-F5344CB8AC3E}">
        <p14:creationId xmlns:p14="http://schemas.microsoft.com/office/powerpoint/2010/main" val="1042730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80.png"/><Relationship Id="rId1" Type="http://schemas.openxmlformats.org/officeDocument/2006/relationships/slideLayout" Target="../slideLayouts/slideLayout6.xml"/><Relationship Id="rId5" Type="http://schemas.openxmlformats.org/officeDocument/2006/relationships/image" Target="../media/image24.pn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280.png"/><Relationship Id="rId2" Type="http://schemas.openxmlformats.org/officeDocument/2006/relationships/image" Target="../media/image270.png"/><Relationship Id="rId1" Type="http://schemas.openxmlformats.org/officeDocument/2006/relationships/slideLayout" Target="../slideLayouts/slideLayout6.xml"/><Relationship Id="rId5" Type="http://schemas.openxmlformats.org/officeDocument/2006/relationships/image" Target="../media/image30.pn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0.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0.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4483-AC47-44B3-997F-40FFA8D493EE}"/>
              </a:ext>
            </a:extLst>
          </p:cNvPr>
          <p:cNvSpPr>
            <a:spLocks noGrp="1"/>
          </p:cNvSpPr>
          <p:nvPr>
            <p:ph type="ctrTitle"/>
          </p:nvPr>
        </p:nvSpPr>
        <p:spPr>
          <a:xfrm>
            <a:off x="876886" y="1136430"/>
            <a:ext cx="10044332" cy="977778"/>
          </a:xfrm>
        </p:spPr>
        <p:txBody>
          <a:bodyPr>
            <a:normAutofit/>
          </a:bodyPr>
          <a:lstStyle/>
          <a:p>
            <a:r>
              <a:rPr lang="fr-FR" dirty="0"/>
              <a:t>La priorité des opérations</a:t>
            </a:r>
          </a:p>
        </p:txBody>
      </p:sp>
      <p:sp>
        <p:nvSpPr>
          <p:cNvPr id="3" name="Subtitle 2">
            <a:extLst>
              <a:ext uri="{FF2B5EF4-FFF2-40B4-BE49-F238E27FC236}">
                <a16:creationId xmlns:a16="http://schemas.microsoft.com/office/drawing/2014/main" id="{159E4EFE-665D-409B-8702-B2F19D5F8C38}"/>
              </a:ext>
            </a:extLst>
          </p:cNvPr>
          <p:cNvSpPr>
            <a:spLocks noGrp="1"/>
          </p:cNvSpPr>
          <p:nvPr>
            <p:ph type="subTitle" idx="1"/>
          </p:nvPr>
        </p:nvSpPr>
        <p:spPr>
          <a:xfrm>
            <a:off x="3355144" y="3091729"/>
            <a:ext cx="5481711" cy="916853"/>
          </a:xfrm>
        </p:spPr>
        <p:txBody>
          <a:bodyPr>
            <a:normAutofit fontScale="92500"/>
          </a:bodyPr>
          <a:lstStyle/>
          <a:p>
            <a:r>
              <a:rPr lang="fr-FR" sz="5400" dirty="0"/>
              <a:t>Les nombres entiers</a:t>
            </a:r>
          </a:p>
        </p:txBody>
      </p:sp>
    </p:spTree>
    <p:extLst>
      <p:ext uri="{BB962C8B-B14F-4D97-AF65-F5344CB8AC3E}">
        <p14:creationId xmlns:p14="http://schemas.microsoft.com/office/powerpoint/2010/main" val="1966921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07298C2-1FB5-4B53-81B5-70FD319D12A4}"/>
                  </a:ext>
                </a:extLst>
              </p:cNvPr>
              <p:cNvSpPr txBox="1"/>
              <p:nvPr/>
            </p:nvSpPr>
            <p:spPr>
              <a:xfrm>
                <a:off x="4554679" y="1227681"/>
                <a:ext cx="6668087"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US" sz="3200" b="0" i="1" smtClean="0">
                              <a:latin typeface="Cambria Math" panose="02040503050406030204" pitchFamily="18" charset="0"/>
                            </a:rPr>
                          </m:ctrlPr>
                        </m:dPr>
                        <m:e>
                          <m:r>
                            <a:rPr lang="en-US" sz="3200" b="0" i="1" smtClean="0">
                              <a:latin typeface="Cambria Math" panose="02040503050406030204" pitchFamily="18" charset="0"/>
                            </a:rPr>
                            <m:t>−24</m:t>
                          </m:r>
                        </m:e>
                      </m:d>
                      <m:r>
                        <a:rPr lang="en-US" sz="3200" b="0" i="1" smtClean="0">
                          <a:latin typeface="Cambria Math" panose="02040503050406030204" pitchFamily="18" charset="0"/>
                        </a:rPr>
                        <m:t> </m:t>
                      </m:r>
                      <m:r>
                        <a:rPr lang="en-US" sz="3200" b="0" i="1" smtClean="0">
                          <a:latin typeface="Cambria Math" panose="02040503050406030204" pitchFamily="18" charset="0"/>
                          <a:ea typeface="Cambria Math" panose="02040503050406030204" pitchFamily="18" charset="0"/>
                        </a:rPr>
                        <m:t>÷12+(−3)(−4)</m:t>
                      </m:r>
                    </m:oMath>
                  </m:oMathPara>
                </a14:m>
                <a:endParaRPr lang="en-US" sz="3200" dirty="0"/>
              </a:p>
            </p:txBody>
          </p:sp>
        </mc:Choice>
        <mc:Fallback xmlns="">
          <p:sp>
            <p:nvSpPr>
              <p:cNvPr id="4" name="TextBox 3">
                <a:extLst>
                  <a:ext uri="{FF2B5EF4-FFF2-40B4-BE49-F238E27FC236}">
                    <a16:creationId xmlns:a16="http://schemas.microsoft.com/office/drawing/2014/main" id="{407298C2-1FB5-4B53-81B5-70FD319D12A4}"/>
                  </a:ext>
                </a:extLst>
              </p:cNvPr>
              <p:cNvSpPr txBox="1">
                <a:spLocks noRot="1" noChangeAspect="1" noMove="1" noResize="1" noEditPoints="1" noAdjustHandles="1" noChangeArrowheads="1" noChangeShapeType="1" noTextEdit="1"/>
              </p:cNvSpPr>
              <p:nvPr/>
            </p:nvSpPr>
            <p:spPr>
              <a:xfrm>
                <a:off x="4554679" y="1227681"/>
                <a:ext cx="6668087" cy="584775"/>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85512E01-831D-4D54-9048-9E9309A180D2}"/>
              </a:ext>
            </a:extLst>
          </p:cNvPr>
          <p:cNvSpPr txBox="1"/>
          <p:nvPr/>
        </p:nvSpPr>
        <p:spPr>
          <a:xfrm>
            <a:off x="104334" y="1257355"/>
            <a:ext cx="5247249" cy="523220"/>
          </a:xfrm>
          <a:prstGeom prst="rect">
            <a:avLst/>
          </a:prstGeom>
          <a:noFill/>
        </p:spPr>
        <p:txBody>
          <a:bodyPr wrap="square" rtlCol="0">
            <a:spAutoFit/>
          </a:bodyPr>
          <a:lstStyle/>
          <a:p>
            <a:r>
              <a:rPr lang="fr-FR" sz="2800" dirty="0">
                <a:solidFill>
                  <a:srgbClr val="FF0000"/>
                </a:solidFill>
              </a:rPr>
              <a:t>Étape 1</a:t>
            </a:r>
            <a:r>
              <a:rPr lang="fr-FR" sz="2800" dirty="0"/>
              <a:t>:  les parenthèses : aucune  </a:t>
            </a:r>
          </a:p>
        </p:txBody>
      </p:sp>
      <p:sp>
        <p:nvSpPr>
          <p:cNvPr id="6" name="Rectangle 5">
            <a:extLst>
              <a:ext uri="{FF2B5EF4-FFF2-40B4-BE49-F238E27FC236}">
                <a16:creationId xmlns:a16="http://schemas.microsoft.com/office/drawing/2014/main" id="{0756FA94-33FD-434D-9EE5-3CF39C0D9CBA}"/>
              </a:ext>
            </a:extLst>
          </p:cNvPr>
          <p:cNvSpPr/>
          <p:nvPr/>
        </p:nvSpPr>
        <p:spPr>
          <a:xfrm>
            <a:off x="5588359" y="1225660"/>
            <a:ext cx="2302028"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85036BD-24AF-4E72-A379-BE5EB10274E3}"/>
                  </a:ext>
                </a:extLst>
              </p:cNvPr>
              <p:cNvSpPr txBox="1"/>
              <p:nvPr/>
            </p:nvSpPr>
            <p:spPr>
              <a:xfrm>
                <a:off x="5935620" y="2112804"/>
                <a:ext cx="6668087" cy="584775"/>
              </a:xfrm>
              <a:prstGeom prst="rect">
                <a:avLst/>
              </a:prstGeom>
              <a:noFill/>
            </p:spPr>
            <p:txBody>
              <a:bodyPr wrap="square" rtlCol="0">
                <a:spAutoFit/>
              </a:bodyPr>
              <a:lstStyle/>
              <a:p>
                <a:r>
                  <a:rPr lang="en-US" sz="3200" dirty="0"/>
                  <a:t>       </a:t>
                </a:r>
                <a14:m>
                  <m:oMath xmlns:m="http://schemas.openxmlformats.org/officeDocument/2006/math">
                    <m:d>
                      <m:dPr>
                        <m:ctrlPr>
                          <a:rPr lang="en-US" sz="3200" b="0" i="1" smtClean="0">
                            <a:latin typeface="Cambria Math" panose="02040503050406030204" pitchFamily="18" charset="0"/>
                          </a:rPr>
                        </m:ctrlPr>
                      </m:dPr>
                      <m:e>
                        <m:r>
                          <a:rPr lang="en-US" sz="3200" b="0" i="1" smtClean="0">
                            <a:latin typeface="Cambria Math" panose="02040503050406030204" pitchFamily="18" charset="0"/>
                          </a:rPr>
                          <m:t>−2</m:t>
                        </m:r>
                      </m:e>
                    </m:d>
                    <m:r>
                      <a:rPr lang="en-US" sz="3200" b="0" i="1" smtClean="0">
                        <a:latin typeface="Cambria Math" panose="02040503050406030204" pitchFamily="18" charset="0"/>
                      </a:rPr>
                      <m:t>+(−3)(−4)</m:t>
                    </m:r>
                  </m:oMath>
                </a14:m>
                <a:endParaRPr lang="en-US" sz="3200" dirty="0"/>
              </a:p>
            </p:txBody>
          </p:sp>
        </mc:Choice>
        <mc:Fallback xmlns="">
          <p:sp>
            <p:nvSpPr>
              <p:cNvPr id="7" name="TextBox 6">
                <a:extLst>
                  <a:ext uri="{FF2B5EF4-FFF2-40B4-BE49-F238E27FC236}">
                    <a16:creationId xmlns:a16="http://schemas.microsoft.com/office/drawing/2014/main" id="{685036BD-24AF-4E72-A379-BE5EB10274E3}"/>
                  </a:ext>
                </a:extLst>
              </p:cNvPr>
              <p:cNvSpPr txBox="1">
                <a:spLocks noRot="1" noChangeAspect="1" noMove="1" noResize="1" noEditPoints="1" noAdjustHandles="1" noChangeArrowheads="1" noChangeShapeType="1" noTextEdit="1"/>
              </p:cNvSpPr>
              <p:nvPr/>
            </p:nvSpPr>
            <p:spPr>
              <a:xfrm>
                <a:off x="5935620" y="2112804"/>
                <a:ext cx="6668087" cy="584775"/>
              </a:xfrm>
              <a:prstGeom prst="rect">
                <a:avLst/>
              </a:prstGeom>
              <a:blipFill>
                <a:blip r:embed="rId3"/>
                <a:stretch>
                  <a:fillRect/>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9DEC9520-1858-4D54-8CF0-C438DD80BD01}"/>
              </a:ext>
            </a:extLst>
          </p:cNvPr>
          <p:cNvSpPr txBox="1"/>
          <p:nvPr/>
        </p:nvSpPr>
        <p:spPr>
          <a:xfrm>
            <a:off x="104334" y="2205177"/>
            <a:ext cx="5831285"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p:txBody>
      </p:sp>
      <p:sp>
        <p:nvSpPr>
          <p:cNvPr id="9" name="Rectangle 8">
            <a:extLst>
              <a:ext uri="{FF2B5EF4-FFF2-40B4-BE49-F238E27FC236}">
                <a16:creationId xmlns:a16="http://schemas.microsoft.com/office/drawing/2014/main" id="{38F205B9-C9C2-4A3D-8456-2A8088357373}"/>
              </a:ext>
            </a:extLst>
          </p:cNvPr>
          <p:cNvSpPr/>
          <p:nvPr/>
        </p:nvSpPr>
        <p:spPr>
          <a:xfrm>
            <a:off x="7969809" y="2128669"/>
            <a:ext cx="1827439"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18DC1A4-FAF7-444C-97AC-8470CB4F73E4}"/>
                  </a:ext>
                </a:extLst>
              </p:cNvPr>
              <p:cNvSpPr txBox="1"/>
              <p:nvPr/>
            </p:nvSpPr>
            <p:spPr>
              <a:xfrm>
                <a:off x="6797964" y="3711624"/>
                <a:ext cx="3078620"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10</m:t>
                      </m:r>
                    </m:oMath>
                  </m:oMathPara>
                </a14:m>
                <a:endParaRPr lang="en-US" sz="3200" dirty="0"/>
              </a:p>
            </p:txBody>
          </p:sp>
        </mc:Choice>
        <mc:Fallback xmlns="">
          <p:sp>
            <p:nvSpPr>
              <p:cNvPr id="10" name="TextBox 9">
                <a:extLst>
                  <a:ext uri="{FF2B5EF4-FFF2-40B4-BE49-F238E27FC236}">
                    <a16:creationId xmlns:a16="http://schemas.microsoft.com/office/drawing/2014/main" id="{818DC1A4-FAF7-444C-97AC-8470CB4F73E4}"/>
                  </a:ext>
                </a:extLst>
              </p:cNvPr>
              <p:cNvSpPr txBox="1">
                <a:spLocks noRot="1" noChangeAspect="1" noMove="1" noResize="1" noEditPoints="1" noAdjustHandles="1" noChangeArrowheads="1" noChangeShapeType="1" noTextEdit="1"/>
              </p:cNvSpPr>
              <p:nvPr/>
            </p:nvSpPr>
            <p:spPr>
              <a:xfrm>
                <a:off x="6797964" y="3711624"/>
                <a:ext cx="3078620" cy="584775"/>
              </a:xfrm>
              <a:prstGeom prst="rect">
                <a:avLst/>
              </a:prstGeom>
              <a:blipFill>
                <a:blip r:embed="rId4"/>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9104CC9F-86E3-48AC-ADF6-98A172214026}"/>
              </a:ext>
            </a:extLst>
          </p:cNvPr>
          <p:cNvSpPr txBox="1"/>
          <p:nvPr/>
        </p:nvSpPr>
        <p:spPr>
          <a:xfrm>
            <a:off x="113571" y="3773179"/>
            <a:ext cx="6128147"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FC3DAA4D-8060-4384-BBE1-02FCC4E9A896}"/>
                  </a:ext>
                </a:extLst>
              </p:cNvPr>
              <p:cNvSpPr txBox="1"/>
              <p:nvPr/>
            </p:nvSpPr>
            <p:spPr>
              <a:xfrm>
                <a:off x="5935620" y="2808315"/>
                <a:ext cx="6668087" cy="584775"/>
              </a:xfrm>
              <a:prstGeom prst="rect">
                <a:avLst/>
              </a:prstGeom>
              <a:noFill/>
            </p:spPr>
            <p:txBody>
              <a:bodyPr wrap="square" rtlCol="0">
                <a:spAutoFit/>
              </a:bodyPr>
              <a:lstStyle/>
              <a:p>
                <a:r>
                  <a:rPr lang="en-US" sz="3200" dirty="0"/>
                  <a:t>             </a:t>
                </a:r>
                <a:r>
                  <a:rPr lang="en-US" sz="3200" b="0" dirty="0"/>
                  <a:t> </a:t>
                </a:r>
                <a14:m>
                  <m:oMath xmlns:m="http://schemas.openxmlformats.org/officeDocument/2006/math">
                    <m:d>
                      <m:dPr>
                        <m:ctrlPr>
                          <a:rPr lang="en-US" sz="3200" b="0" i="1" smtClean="0">
                            <a:latin typeface="Cambria Math" panose="02040503050406030204" pitchFamily="18" charset="0"/>
                          </a:rPr>
                        </m:ctrlPr>
                      </m:dPr>
                      <m:e>
                        <m:r>
                          <a:rPr lang="en-US" sz="3200" b="0" i="1" smtClean="0">
                            <a:latin typeface="Cambria Math" panose="02040503050406030204" pitchFamily="18" charset="0"/>
                          </a:rPr>
                          <m:t>−2</m:t>
                        </m:r>
                      </m:e>
                    </m:d>
                    <m:r>
                      <a:rPr lang="en-US" sz="3200" b="0" i="1" smtClean="0">
                        <a:latin typeface="Cambria Math" panose="02040503050406030204" pitchFamily="18" charset="0"/>
                      </a:rPr>
                      <m:t>+12</m:t>
                    </m:r>
                  </m:oMath>
                </a14:m>
                <a:endParaRPr lang="en-US" sz="3200" dirty="0"/>
              </a:p>
            </p:txBody>
          </p:sp>
        </mc:Choice>
        <mc:Fallback xmlns="">
          <p:sp>
            <p:nvSpPr>
              <p:cNvPr id="12" name="TextBox 11">
                <a:extLst>
                  <a:ext uri="{FF2B5EF4-FFF2-40B4-BE49-F238E27FC236}">
                    <a16:creationId xmlns:a16="http://schemas.microsoft.com/office/drawing/2014/main" id="{FC3DAA4D-8060-4384-BBE1-02FCC4E9A896}"/>
                  </a:ext>
                </a:extLst>
              </p:cNvPr>
              <p:cNvSpPr txBox="1">
                <a:spLocks noRot="1" noChangeAspect="1" noMove="1" noResize="1" noEditPoints="1" noAdjustHandles="1" noChangeArrowheads="1" noChangeShapeType="1" noTextEdit="1"/>
              </p:cNvSpPr>
              <p:nvPr/>
            </p:nvSpPr>
            <p:spPr>
              <a:xfrm>
                <a:off x="5935620" y="2808315"/>
                <a:ext cx="6668087" cy="584775"/>
              </a:xfrm>
              <a:prstGeom prst="rect">
                <a:avLst/>
              </a:prstGeom>
              <a:blipFill>
                <a:blip r:embed="rId5"/>
                <a:stretch>
                  <a:fillRect/>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872ACAA6-A1F8-4F8D-9707-CD97F16B16CC}"/>
              </a:ext>
            </a:extLst>
          </p:cNvPr>
          <p:cNvSpPr/>
          <p:nvPr/>
        </p:nvSpPr>
        <p:spPr>
          <a:xfrm>
            <a:off x="7219806" y="2824180"/>
            <a:ext cx="2049857"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a:extLst>
              <a:ext uri="{FF2B5EF4-FFF2-40B4-BE49-F238E27FC236}">
                <a16:creationId xmlns:a16="http://schemas.microsoft.com/office/drawing/2014/main" id="{9F9AB0FD-2105-437A-A7F6-50D6CF213B4F}"/>
              </a:ext>
            </a:extLst>
          </p:cNvPr>
          <p:cNvSpPr>
            <a:spLocks noGrp="1"/>
          </p:cNvSpPr>
          <p:nvPr>
            <p:ph type="title"/>
          </p:nvPr>
        </p:nvSpPr>
        <p:spPr>
          <a:xfrm>
            <a:off x="113571" y="-88340"/>
            <a:ext cx="12357295" cy="1325563"/>
          </a:xfrm>
        </p:spPr>
        <p:txBody>
          <a:bodyPr/>
          <a:lstStyle/>
          <a:p>
            <a:r>
              <a:rPr lang="fr-FR" dirty="0"/>
              <a:t>À ton tour!  Évalue.  </a:t>
            </a:r>
            <a:r>
              <a:rPr lang="fr-FR" sz="3200" dirty="0"/>
              <a:t>Clique seulement pour vérifier ta réponse.</a:t>
            </a:r>
            <a:endParaRPr lang="fr-FR" dirty="0"/>
          </a:p>
        </p:txBody>
      </p:sp>
    </p:spTree>
    <p:extLst>
      <p:ext uri="{BB962C8B-B14F-4D97-AF65-F5344CB8AC3E}">
        <p14:creationId xmlns:p14="http://schemas.microsoft.com/office/powerpoint/2010/main" val="302060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animBg="1"/>
      <p:bldP spid="10" grpId="0"/>
      <p:bldP spid="11" grpId="0"/>
      <p:bldP spid="12" grpId="0"/>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07298C2-1FB5-4B53-81B5-70FD319D12A4}"/>
                  </a:ext>
                </a:extLst>
              </p:cNvPr>
              <p:cNvSpPr txBox="1"/>
              <p:nvPr/>
            </p:nvSpPr>
            <p:spPr>
              <a:xfrm>
                <a:off x="5723203" y="1120128"/>
                <a:ext cx="5093414" cy="9626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9</m:t>
                          </m:r>
                        </m:num>
                        <m:den>
                          <m:d>
                            <m:dPr>
                              <m:ctrlPr>
                                <a:rPr lang="en-US" sz="2800" b="0" i="1" smtClean="0">
                                  <a:latin typeface="Cambria Math" panose="02040503050406030204" pitchFamily="18" charset="0"/>
                                </a:rPr>
                              </m:ctrlPr>
                            </m:dPr>
                            <m:e>
                              <m:r>
                                <a:rPr lang="en-US" sz="2800" b="0" i="1" smtClean="0">
                                  <a:latin typeface="Cambria Math" panose="02040503050406030204" pitchFamily="18" charset="0"/>
                                </a:rPr>
                                <m:t>−3</m:t>
                              </m:r>
                            </m:e>
                          </m:d>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−18</m:t>
                              </m:r>
                            </m:e>
                          </m:d>
                          <m:r>
                            <a:rPr lang="en-US" sz="2800" b="0" i="1" smtClean="0">
                              <a:latin typeface="Cambria Math" panose="02040503050406030204" pitchFamily="18" charset="0"/>
                              <a:ea typeface="Cambria Math" panose="02040503050406030204" pitchFamily="18" charset="0"/>
                            </a:rPr>
                            <m:t>÷3</m:t>
                          </m:r>
                        </m:den>
                      </m:f>
                    </m:oMath>
                  </m:oMathPara>
                </a14:m>
                <a:endParaRPr lang="en-US" sz="2800" dirty="0"/>
              </a:p>
            </p:txBody>
          </p:sp>
        </mc:Choice>
        <mc:Fallback xmlns="">
          <p:sp>
            <p:nvSpPr>
              <p:cNvPr id="4" name="TextBox 3">
                <a:extLst>
                  <a:ext uri="{FF2B5EF4-FFF2-40B4-BE49-F238E27FC236}">
                    <a16:creationId xmlns:a16="http://schemas.microsoft.com/office/drawing/2014/main" id="{407298C2-1FB5-4B53-81B5-70FD319D12A4}"/>
                  </a:ext>
                </a:extLst>
              </p:cNvPr>
              <p:cNvSpPr txBox="1">
                <a:spLocks noRot="1" noChangeAspect="1" noMove="1" noResize="1" noEditPoints="1" noAdjustHandles="1" noChangeArrowheads="1" noChangeShapeType="1" noTextEdit="1"/>
              </p:cNvSpPr>
              <p:nvPr/>
            </p:nvSpPr>
            <p:spPr>
              <a:xfrm>
                <a:off x="5723203" y="1120128"/>
                <a:ext cx="5093414" cy="962699"/>
              </a:xfrm>
              <a:prstGeom prst="rect">
                <a:avLst/>
              </a:prstGeom>
              <a:blipFill>
                <a:blip r:embed="rId3"/>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85512E01-831D-4D54-9048-9E9309A180D2}"/>
              </a:ext>
            </a:extLst>
          </p:cNvPr>
          <p:cNvSpPr txBox="1"/>
          <p:nvPr/>
        </p:nvSpPr>
        <p:spPr>
          <a:xfrm>
            <a:off x="-17530" y="1227849"/>
            <a:ext cx="6730917" cy="830997"/>
          </a:xfrm>
          <a:prstGeom prst="rect">
            <a:avLst/>
          </a:prstGeom>
          <a:noFill/>
        </p:spPr>
        <p:txBody>
          <a:bodyPr wrap="square" rtlCol="0">
            <a:spAutoFit/>
          </a:bodyPr>
          <a:lstStyle/>
          <a:p>
            <a:r>
              <a:rPr lang="fr-FR" sz="2800" dirty="0">
                <a:solidFill>
                  <a:srgbClr val="FF0000"/>
                </a:solidFill>
              </a:rPr>
              <a:t>Remarque</a:t>
            </a:r>
            <a:r>
              <a:rPr lang="fr-FR" sz="2800" dirty="0"/>
              <a:t>:  </a:t>
            </a:r>
            <a:r>
              <a:rPr lang="fr-FR" sz="2000" dirty="0"/>
              <a:t>Le</a:t>
            </a:r>
            <a:r>
              <a:rPr lang="fr-FR" sz="2800" dirty="0"/>
              <a:t> </a:t>
            </a:r>
            <a:r>
              <a:rPr lang="fr-FR" sz="2000" dirty="0"/>
              <a:t>numérateur ne contient pas d’opérations.  Commence par le dénominateur.    </a:t>
            </a:r>
          </a:p>
        </p:txBody>
      </p:sp>
      <p:sp>
        <p:nvSpPr>
          <p:cNvPr id="6" name="Rectangle 5">
            <a:extLst>
              <a:ext uri="{FF2B5EF4-FFF2-40B4-BE49-F238E27FC236}">
                <a16:creationId xmlns:a16="http://schemas.microsoft.com/office/drawing/2014/main" id="{0756FA94-33FD-434D-9EE5-3CF39C0D9CBA}"/>
              </a:ext>
            </a:extLst>
          </p:cNvPr>
          <p:cNvSpPr/>
          <p:nvPr/>
        </p:nvSpPr>
        <p:spPr>
          <a:xfrm>
            <a:off x="6813754" y="1650285"/>
            <a:ext cx="2920181" cy="417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DEC9520-1858-4D54-8CF0-C438DD80BD01}"/>
              </a:ext>
            </a:extLst>
          </p:cNvPr>
          <p:cNvSpPr txBox="1"/>
          <p:nvPr/>
        </p:nvSpPr>
        <p:spPr>
          <a:xfrm>
            <a:off x="104335" y="3208497"/>
            <a:ext cx="6120166"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p:txBody>
      </p:sp>
      <p:sp>
        <p:nvSpPr>
          <p:cNvPr id="9" name="Rectangle 8">
            <a:extLst>
              <a:ext uri="{FF2B5EF4-FFF2-40B4-BE49-F238E27FC236}">
                <a16:creationId xmlns:a16="http://schemas.microsoft.com/office/drawing/2014/main" id="{38F205B9-C9C2-4A3D-8456-2A8088357373}"/>
              </a:ext>
            </a:extLst>
          </p:cNvPr>
          <p:cNvSpPr/>
          <p:nvPr/>
        </p:nvSpPr>
        <p:spPr>
          <a:xfrm>
            <a:off x="8101970" y="3067325"/>
            <a:ext cx="1631965" cy="48573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818DC1A4-FAF7-444C-97AC-8470CB4F73E4}"/>
              </a:ext>
            </a:extLst>
          </p:cNvPr>
          <p:cNvSpPr txBox="1"/>
          <p:nvPr/>
        </p:nvSpPr>
        <p:spPr>
          <a:xfrm>
            <a:off x="7979574" y="5952908"/>
            <a:ext cx="938378" cy="523220"/>
          </a:xfrm>
          <a:prstGeom prst="rect">
            <a:avLst/>
          </a:prstGeom>
          <a:noFill/>
        </p:spPr>
        <p:txBody>
          <a:bodyPr wrap="square" rtlCol="0">
            <a:spAutoFit/>
          </a:bodyPr>
          <a:lstStyle/>
          <a:p>
            <a:r>
              <a:rPr lang="en-US" sz="2800" dirty="0"/>
              <a:t>-1</a:t>
            </a:r>
          </a:p>
        </p:txBody>
      </p:sp>
      <p:sp>
        <p:nvSpPr>
          <p:cNvPr id="11" name="TextBox 10">
            <a:extLst>
              <a:ext uri="{FF2B5EF4-FFF2-40B4-BE49-F238E27FC236}">
                <a16:creationId xmlns:a16="http://schemas.microsoft.com/office/drawing/2014/main" id="{9104CC9F-86E3-48AC-ADF6-98A172214026}"/>
              </a:ext>
            </a:extLst>
          </p:cNvPr>
          <p:cNvSpPr txBox="1"/>
          <p:nvPr/>
        </p:nvSpPr>
        <p:spPr>
          <a:xfrm>
            <a:off x="96354" y="4017867"/>
            <a:ext cx="6128147"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a:t>
            </a:r>
          </a:p>
        </p:txBody>
      </p:sp>
      <p:sp>
        <p:nvSpPr>
          <p:cNvPr id="13" name="Rectangle 12">
            <a:extLst>
              <a:ext uri="{FF2B5EF4-FFF2-40B4-BE49-F238E27FC236}">
                <a16:creationId xmlns:a16="http://schemas.microsoft.com/office/drawing/2014/main" id="{872ACAA6-A1F8-4F8D-9707-CD97F16B16CC}"/>
              </a:ext>
            </a:extLst>
          </p:cNvPr>
          <p:cNvSpPr/>
          <p:nvPr/>
        </p:nvSpPr>
        <p:spPr>
          <a:xfrm>
            <a:off x="7244981" y="4325237"/>
            <a:ext cx="2049857" cy="44334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8AAF31FE-CB5E-4C0B-93D6-5650753B2E25}"/>
              </a:ext>
            </a:extLst>
          </p:cNvPr>
          <p:cNvSpPr txBox="1"/>
          <p:nvPr/>
        </p:nvSpPr>
        <p:spPr>
          <a:xfrm>
            <a:off x="104335" y="619378"/>
            <a:ext cx="10812648" cy="523220"/>
          </a:xfrm>
          <a:prstGeom prst="rect">
            <a:avLst/>
          </a:prstGeom>
          <a:noFill/>
        </p:spPr>
        <p:txBody>
          <a:bodyPr wrap="square" rtlCol="0">
            <a:spAutoFit/>
          </a:bodyPr>
          <a:lstStyle/>
          <a:p>
            <a:r>
              <a:rPr lang="fr-FR" sz="2800" dirty="0">
                <a:solidFill>
                  <a:srgbClr val="FF0000"/>
                </a:solidFill>
              </a:rPr>
              <a:t>N’oublie pas:  </a:t>
            </a:r>
            <a:r>
              <a:rPr lang="fr-FR" sz="2800" dirty="0"/>
              <a:t>Évalue le numérateur et le dénominateur individuellement</a:t>
            </a:r>
            <a:r>
              <a:rPr lang="en-US" sz="2800" dirty="0">
                <a:solidFill>
                  <a:srgbClr val="FF0000"/>
                </a:solidFill>
              </a:rPr>
              <a:t>.</a:t>
            </a:r>
            <a:endParaRPr lang="en-US" sz="2800" dirty="0"/>
          </a:p>
        </p:txBody>
      </p:sp>
      <p:sp>
        <p:nvSpPr>
          <p:cNvPr id="15" name="TextBox 14">
            <a:extLst>
              <a:ext uri="{FF2B5EF4-FFF2-40B4-BE49-F238E27FC236}">
                <a16:creationId xmlns:a16="http://schemas.microsoft.com/office/drawing/2014/main" id="{FEA0263C-B1E4-4E0D-8870-B035576C6D2A}"/>
              </a:ext>
            </a:extLst>
          </p:cNvPr>
          <p:cNvSpPr txBox="1"/>
          <p:nvPr/>
        </p:nvSpPr>
        <p:spPr>
          <a:xfrm>
            <a:off x="96354" y="2393233"/>
            <a:ext cx="5247250" cy="523220"/>
          </a:xfrm>
          <a:prstGeom prst="rect">
            <a:avLst/>
          </a:prstGeom>
          <a:noFill/>
        </p:spPr>
        <p:txBody>
          <a:bodyPr wrap="square" rtlCol="0">
            <a:spAutoFit/>
          </a:bodyPr>
          <a:lstStyle/>
          <a:p>
            <a:r>
              <a:rPr lang="fr-FR" sz="2800" dirty="0">
                <a:solidFill>
                  <a:srgbClr val="FF0000"/>
                </a:solidFill>
              </a:rPr>
              <a:t>Étape 1</a:t>
            </a:r>
            <a:r>
              <a:rPr lang="fr-FR" sz="2800" dirty="0"/>
              <a:t>:  les parenthèses:  aucune  </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3329583-7F1C-483F-A351-5AEA9AE608AF}"/>
                  </a:ext>
                </a:extLst>
              </p:cNvPr>
              <p:cNvSpPr txBox="1"/>
              <p:nvPr/>
            </p:nvSpPr>
            <p:spPr>
              <a:xfrm>
                <a:off x="6458970" y="2566763"/>
                <a:ext cx="3695703" cy="9626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9</m:t>
                          </m:r>
                        </m:num>
                        <m:den>
                          <m:d>
                            <m:dPr>
                              <m:ctrlPr>
                                <a:rPr lang="en-US" sz="2800" b="0" i="1" smtClean="0">
                                  <a:latin typeface="Cambria Math" panose="02040503050406030204" pitchFamily="18" charset="0"/>
                                </a:rPr>
                              </m:ctrlPr>
                            </m:dPr>
                            <m:e>
                              <m:r>
                                <a:rPr lang="en-US" sz="2800" b="0" i="1" smtClean="0">
                                  <a:latin typeface="Cambria Math" panose="02040503050406030204" pitchFamily="18" charset="0"/>
                                </a:rPr>
                                <m:t>−3</m:t>
                              </m:r>
                            </m:e>
                          </m:d>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−18</m:t>
                              </m:r>
                            </m:e>
                          </m:d>
                          <m:r>
                            <a:rPr lang="en-US" sz="2800" b="0" i="1" smtClean="0">
                              <a:latin typeface="Cambria Math" panose="02040503050406030204" pitchFamily="18" charset="0"/>
                              <a:ea typeface="Cambria Math" panose="02040503050406030204" pitchFamily="18" charset="0"/>
                            </a:rPr>
                            <m:t>÷3</m:t>
                          </m:r>
                        </m:den>
                      </m:f>
                    </m:oMath>
                  </m:oMathPara>
                </a14:m>
                <a:endParaRPr lang="en-US" sz="2800" dirty="0"/>
              </a:p>
            </p:txBody>
          </p:sp>
        </mc:Choice>
        <mc:Fallback xmlns="">
          <p:sp>
            <p:nvSpPr>
              <p:cNvPr id="16" name="TextBox 15">
                <a:extLst>
                  <a:ext uri="{FF2B5EF4-FFF2-40B4-BE49-F238E27FC236}">
                    <a16:creationId xmlns:a16="http://schemas.microsoft.com/office/drawing/2014/main" id="{13329583-7F1C-483F-A351-5AEA9AE608AF}"/>
                  </a:ext>
                </a:extLst>
              </p:cNvPr>
              <p:cNvSpPr txBox="1">
                <a:spLocks noRot="1" noChangeAspect="1" noMove="1" noResize="1" noEditPoints="1" noAdjustHandles="1" noChangeArrowheads="1" noChangeShapeType="1" noTextEdit="1"/>
              </p:cNvSpPr>
              <p:nvPr/>
            </p:nvSpPr>
            <p:spPr>
              <a:xfrm>
                <a:off x="6458970" y="2566763"/>
                <a:ext cx="3695703" cy="96269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2A662A0-EC09-42CA-A153-B1FC7B5A7A98}"/>
                  </a:ext>
                </a:extLst>
              </p:cNvPr>
              <p:cNvSpPr txBox="1"/>
              <p:nvPr/>
            </p:nvSpPr>
            <p:spPr>
              <a:xfrm>
                <a:off x="6381170" y="3790369"/>
                <a:ext cx="3777480" cy="9782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9</m:t>
                          </m:r>
                        </m:num>
                        <m:den>
                          <m:d>
                            <m:dPr>
                              <m:ctrlPr>
                                <a:rPr lang="en-US" sz="2800" b="0" i="1" smtClean="0">
                                  <a:latin typeface="Cambria Math" panose="02040503050406030204" pitchFamily="18" charset="0"/>
                                </a:rPr>
                              </m:ctrlPr>
                            </m:dPr>
                            <m:e>
                              <m:r>
                                <a:rPr lang="en-US" sz="2800" b="0" i="1" smtClean="0">
                                  <a:latin typeface="Cambria Math" panose="02040503050406030204" pitchFamily="18" charset="0"/>
                                </a:rPr>
                                <m:t>−3</m:t>
                              </m:r>
                            </m:e>
                          </m:d>
                          <m:r>
                            <a:rPr lang="en-US" sz="2800" b="0" i="1" smtClean="0">
                              <a:latin typeface="Cambria Math" panose="02040503050406030204" pitchFamily="18" charset="0"/>
                            </a:rPr>
                            <m:t>+(−6)</m:t>
                          </m:r>
                        </m:den>
                      </m:f>
                    </m:oMath>
                  </m:oMathPara>
                </a14:m>
                <a:endParaRPr lang="en-US" sz="2800" dirty="0"/>
              </a:p>
            </p:txBody>
          </p:sp>
        </mc:Choice>
        <mc:Fallback xmlns="">
          <p:sp>
            <p:nvSpPr>
              <p:cNvPr id="17" name="TextBox 16">
                <a:extLst>
                  <a:ext uri="{FF2B5EF4-FFF2-40B4-BE49-F238E27FC236}">
                    <a16:creationId xmlns:a16="http://schemas.microsoft.com/office/drawing/2014/main" id="{A2A662A0-EC09-42CA-A153-B1FC7B5A7A98}"/>
                  </a:ext>
                </a:extLst>
              </p:cNvPr>
              <p:cNvSpPr txBox="1">
                <a:spLocks noRot="1" noChangeAspect="1" noMove="1" noResize="1" noEditPoints="1" noAdjustHandles="1" noChangeArrowheads="1" noChangeShapeType="1" noTextEdit="1"/>
              </p:cNvSpPr>
              <p:nvPr/>
            </p:nvSpPr>
            <p:spPr>
              <a:xfrm>
                <a:off x="6381170" y="3790369"/>
                <a:ext cx="3777480" cy="978217"/>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68D9CE8-13A7-4902-8062-C0DB9C0628CE}"/>
                  </a:ext>
                </a:extLst>
              </p:cNvPr>
              <p:cNvSpPr txBox="1"/>
              <p:nvPr/>
            </p:nvSpPr>
            <p:spPr>
              <a:xfrm>
                <a:off x="6381170" y="4949622"/>
                <a:ext cx="3777480" cy="9782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9</m:t>
                          </m:r>
                        </m:num>
                        <m:den>
                          <m:r>
                            <a:rPr lang="en-US" sz="2800" b="0" i="1" smtClean="0">
                              <a:latin typeface="Cambria Math" panose="02040503050406030204" pitchFamily="18" charset="0"/>
                            </a:rPr>
                            <m:t>(−9)</m:t>
                          </m:r>
                        </m:den>
                      </m:f>
                    </m:oMath>
                  </m:oMathPara>
                </a14:m>
                <a:endParaRPr lang="en-US" sz="2800" dirty="0"/>
              </a:p>
            </p:txBody>
          </p:sp>
        </mc:Choice>
        <mc:Fallback xmlns="">
          <p:sp>
            <p:nvSpPr>
              <p:cNvPr id="18" name="TextBox 17">
                <a:extLst>
                  <a:ext uri="{FF2B5EF4-FFF2-40B4-BE49-F238E27FC236}">
                    <a16:creationId xmlns:a16="http://schemas.microsoft.com/office/drawing/2014/main" id="{E68D9CE8-13A7-4902-8062-C0DB9C0628CE}"/>
                  </a:ext>
                </a:extLst>
              </p:cNvPr>
              <p:cNvSpPr txBox="1">
                <a:spLocks noRot="1" noChangeAspect="1" noMove="1" noResize="1" noEditPoints="1" noAdjustHandles="1" noChangeArrowheads="1" noChangeShapeType="1" noTextEdit="1"/>
              </p:cNvSpPr>
              <p:nvPr/>
            </p:nvSpPr>
            <p:spPr>
              <a:xfrm>
                <a:off x="6381170" y="4949622"/>
                <a:ext cx="3777480" cy="978217"/>
              </a:xfrm>
              <a:prstGeom prst="rect">
                <a:avLst/>
              </a:prstGeom>
              <a:blipFill>
                <a:blip r:embed="rId6"/>
                <a:stretch>
                  <a:fillRect/>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CFFA7D27-A22E-48EE-8D11-DF74340DABC0}"/>
              </a:ext>
            </a:extLst>
          </p:cNvPr>
          <p:cNvSpPr txBox="1"/>
          <p:nvPr/>
        </p:nvSpPr>
        <p:spPr>
          <a:xfrm>
            <a:off x="104335" y="4808894"/>
            <a:ext cx="6929511" cy="954107"/>
          </a:xfrm>
          <a:prstGeom prst="rect">
            <a:avLst/>
          </a:prstGeom>
          <a:noFill/>
        </p:spPr>
        <p:txBody>
          <a:bodyPr wrap="square" rtlCol="0">
            <a:spAutoFit/>
          </a:bodyPr>
          <a:lstStyle/>
          <a:p>
            <a:r>
              <a:rPr lang="fr-FR" sz="2800" dirty="0">
                <a:solidFill>
                  <a:srgbClr val="FF0000"/>
                </a:solidFill>
              </a:rPr>
              <a:t>Étape finale</a:t>
            </a:r>
            <a:r>
              <a:rPr lang="fr-FR" sz="2800" dirty="0"/>
              <a:t>:  Divise le numérateur par le dénominateur.</a:t>
            </a:r>
          </a:p>
        </p:txBody>
      </p:sp>
      <p:sp>
        <p:nvSpPr>
          <p:cNvPr id="20" name="Title 1">
            <a:extLst>
              <a:ext uri="{FF2B5EF4-FFF2-40B4-BE49-F238E27FC236}">
                <a16:creationId xmlns:a16="http://schemas.microsoft.com/office/drawing/2014/main" id="{AB732BC5-29CB-4EFE-B678-AA091D6FCB31}"/>
              </a:ext>
            </a:extLst>
          </p:cNvPr>
          <p:cNvSpPr>
            <a:spLocks noGrp="1"/>
          </p:cNvSpPr>
          <p:nvPr>
            <p:ph type="title"/>
          </p:nvPr>
        </p:nvSpPr>
        <p:spPr>
          <a:xfrm>
            <a:off x="0" y="-236814"/>
            <a:ext cx="12357295" cy="1325563"/>
          </a:xfrm>
        </p:spPr>
        <p:txBody>
          <a:bodyPr/>
          <a:lstStyle/>
          <a:p>
            <a:r>
              <a:rPr lang="fr-FR" dirty="0"/>
              <a:t>À ton tour!  Évalue.  </a:t>
            </a:r>
            <a:r>
              <a:rPr lang="fr-FR" sz="3200" dirty="0"/>
              <a:t>Clique seulement pour vérifier ta réponse.</a:t>
            </a:r>
            <a:endParaRPr lang="fr-FR" dirty="0"/>
          </a:p>
        </p:txBody>
      </p:sp>
    </p:spTree>
    <p:extLst>
      <p:ext uri="{BB962C8B-B14F-4D97-AF65-F5344CB8AC3E}">
        <p14:creationId xmlns:p14="http://schemas.microsoft.com/office/powerpoint/2010/main" val="42379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animBg="1"/>
      <p:bldP spid="10" grpId="0"/>
      <p:bldP spid="11" grpId="0"/>
      <p:bldP spid="13" grpId="0" animBg="1"/>
      <p:bldP spid="15" grpId="0"/>
      <p:bldP spid="16" grpId="0"/>
      <p:bldP spid="17"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512E01-831D-4D54-9048-9E9309A180D2}"/>
              </a:ext>
            </a:extLst>
          </p:cNvPr>
          <p:cNvSpPr txBox="1"/>
          <p:nvPr/>
        </p:nvSpPr>
        <p:spPr>
          <a:xfrm>
            <a:off x="96354" y="1229060"/>
            <a:ext cx="6544962" cy="523220"/>
          </a:xfrm>
          <a:prstGeom prst="rect">
            <a:avLst/>
          </a:prstGeom>
          <a:noFill/>
        </p:spPr>
        <p:txBody>
          <a:bodyPr wrap="square" rtlCol="0">
            <a:spAutoFit/>
          </a:bodyPr>
          <a:lstStyle/>
          <a:p>
            <a:r>
              <a:rPr lang="fr-FR" sz="2800" dirty="0">
                <a:solidFill>
                  <a:srgbClr val="FF0000"/>
                </a:solidFill>
              </a:rPr>
              <a:t>Remarque</a:t>
            </a:r>
            <a:r>
              <a:rPr lang="fr-FR" sz="2800" dirty="0"/>
              <a:t>:  Commence par le numérateur.</a:t>
            </a:r>
          </a:p>
        </p:txBody>
      </p:sp>
      <p:sp>
        <p:nvSpPr>
          <p:cNvPr id="6" name="Rectangle 5">
            <a:extLst>
              <a:ext uri="{FF2B5EF4-FFF2-40B4-BE49-F238E27FC236}">
                <a16:creationId xmlns:a16="http://schemas.microsoft.com/office/drawing/2014/main" id="{0756FA94-33FD-434D-9EE5-3CF39C0D9CBA}"/>
              </a:ext>
            </a:extLst>
          </p:cNvPr>
          <p:cNvSpPr/>
          <p:nvPr/>
        </p:nvSpPr>
        <p:spPr>
          <a:xfrm>
            <a:off x="7905135" y="1287820"/>
            <a:ext cx="1858297" cy="417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DEC9520-1858-4D54-8CF0-C438DD80BD01}"/>
              </a:ext>
            </a:extLst>
          </p:cNvPr>
          <p:cNvSpPr txBox="1"/>
          <p:nvPr/>
        </p:nvSpPr>
        <p:spPr>
          <a:xfrm>
            <a:off x="154834" y="2884346"/>
            <a:ext cx="6128147"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p:txBody>
      </p:sp>
      <p:sp>
        <p:nvSpPr>
          <p:cNvPr id="9" name="Rectangle 8">
            <a:extLst>
              <a:ext uri="{FF2B5EF4-FFF2-40B4-BE49-F238E27FC236}">
                <a16:creationId xmlns:a16="http://schemas.microsoft.com/office/drawing/2014/main" id="{38F205B9-C9C2-4A3D-8456-2A8088357373}"/>
              </a:ext>
            </a:extLst>
          </p:cNvPr>
          <p:cNvSpPr/>
          <p:nvPr/>
        </p:nvSpPr>
        <p:spPr>
          <a:xfrm>
            <a:off x="7927673" y="3365279"/>
            <a:ext cx="1703024" cy="3880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9104CC9F-86E3-48AC-ADF6-98A172214026}"/>
              </a:ext>
            </a:extLst>
          </p:cNvPr>
          <p:cNvSpPr txBox="1"/>
          <p:nvPr/>
        </p:nvSpPr>
        <p:spPr>
          <a:xfrm>
            <a:off x="164499" y="3703386"/>
            <a:ext cx="6128147"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a:t>
            </a:r>
          </a:p>
        </p:txBody>
      </p:sp>
      <p:sp>
        <p:nvSpPr>
          <p:cNvPr id="13" name="Rectangle 12">
            <a:extLst>
              <a:ext uri="{FF2B5EF4-FFF2-40B4-BE49-F238E27FC236}">
                <a16:creationId xmlns:a16="http://schemas.microsoft.com/office/drawing/2014/main" id="{872ACAA6-A1F8-4F8D-9707-CD97F16B16CC}"/>
              </a:ext>
            </a:extLst>
          </p:cNvPr>
          <p:cNvSpPr/>
          <p:nvPr/>
        </p:nvSpPr>
        <p:spPr>
          <a:xfrm>
            <a:off x="8738503" y="2336101"/>
            <a:ext cx="1024929" cy="4657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FEA0263C-B1E4-4E0D-8870-B035576C6D2A}"/>
              </a:ext>
            </a:extLst>
          </p:cNvPr>
          <p:cNvSpPr txBox="1"/>
          <p:nvPr/>
        </p:nvSpPr>
        <p:spPr>
          <a:xfrm>
            <a:off x="96353" y="2133032"/>
            <a:ext cx="5247249" cy="523220"/>
          </a:xfrm>
          <a:prstGeom prst="rect">
            <a:avLst/>
          </a:prstGeom>
          <a:noFill/>
        </p:spPr>
        <p:txBody>
          <a:bodyPr wrap="square" rtlCol="0">
            <a:spAutoFit/>
          </a:bodyPr>
          <a:lstStyle/>
          <a:p>
            <a:r>
              <a:rPr lang="fr-FR" sz="2800" dirty="0">
                <a:solidFill>
                  <a:srgbClr val="FF0000"/>
                </a:solidFill>
              </a:rPr>
              <a:t>Étape 1</a:t>
            </a:r>
            <a:r>
              <a:rPr lang="fr-FR" sz="2800" dirty="0"/>
              <a:t>:  les parenthèses:  aucune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9E18E42-0E40-4762-B926-90EEC7521A1A}"/>
                  </a:ext>
                </a:extLst>
              </p:cNvPr>
              <p:cNvSpPr txBox="1"/>
              <p:nvPr/>
            </p:nvSpPr>
            <p:spPr>
              <a:xfrm>
                <a:off x="7037112" y="1329553"/>
                <a:ext cx="3566978" cy="8613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12 −4(−6)</m:t>
                          </m:r>
                        </m:num>
                        <m:den>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3 −(−3)</m:t>
                              </m:r>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×(−3)</m:t>
                          </m:r>
                        </m:den>
                      </m:f>
                    </m:oMath>
                  </m:oMathPara>
                </a14:m>
                <a:endParaRPr lang="en-US" sz="2400" dirty="0"/>
              </a:p>
            </p:txBody>
          </p:sp>
        </mc:Choice>
        <mc:Fallback xmlns="">
          <p:sp>
            <p:nvSpPr>
              <p:cNvPr id="7" name="TextBox 6">
                <a:extLst>
                  <a:ext uri="{FF2B5EF4-FFF2-40B4-BE49-F238E27FC236}">
                    <a16:creationId xmlns:a16="http://schemas.microsoft.com/office/drawing/2014/main" id="{99E18E42-0E40-4762-B926-90EEC7521A1A}"/>
                  </a:ext>
                </a:extLst>
              </p:cNvPr>
              <p:cNvSpPr txBox="1">
                <a:spLocks noRot="1" noChangeAspect="1" noMove="1" noResize="1" noEditPoints="1" noAdjustHandles="1" noChangeArrowheads="1" noChangeShapeType="1" noTextEdit="1"/>
              </p:cNvSpPr>
              <p:nvPr/>
            </p:nvSpPr>
            <p:spPr>
              <a:xfrm>
                <a:off x="7037112" y="1329553"/>
                <a:ext cx="3566978" cy="86132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B6777A4E-2572-4B50-9BE8-1CDD49540486}"/>
                  </a:ext>
                </a:extLst>
              </p:cNvPr>
              <p:cNvSpPr txBox="1"/>
              <p:nvPr/>
            </p:nvSpPr>
            <p:spPr>
              <a:xfrm>
                <a:off x="7037112" y="2371181"/>
                <a:ext cx="3566978" cy="8613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12 −4(−6)</m:t>
                          </m:r>
                        </m:num>
                        <m:den>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3 −(−3)</m:t>
                              </m:r>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×(−3)</m:t>
                          </m:r>
                        </m:den>
                      </m:f>
                    </m:oMath>
                  </m:oMathPara>
                </a14:m>
                <a:endParaRPr lang="en-US" sz="2400" dirty="0"/>
              </a:p>
            </p:txBody>
          </p:sp>
        </mc:Choice>
        <mc:Fallback xmlns="">
          <p:sp>
            <p:nvSpPr>
              <p:cNvPr id="21" name="TextBox 20">
                <a:extLst>
                  <a:ext uri="{FF2B5EF4-FFF2-40B4-BE49-F238E27FC236}">
                    <a16:creationId xmlns:a16="http://schemas.microsoft.com/office/drawing/2014/main" id="{B6777A4E-2572-4B50-9BE8-1CDD49540486}"/>
                  </a:ext>
                </a:extLst>
              </p:cNvPr>
              <p:cNvSpPr txBox="1">
                <a:spLocks noRot="1" noChangeAspect="1" noMove="1" noResize="1" noEditPoints="1" noAdjustHandles="1" noChangeArrowheads="1" noChangeShapeType="1" noTextEdit="1"/>
              </p:cNvSpPr>
              <p:nvPr/>
            </p:nvSpPr>
            <p:spPr>
              <a:xfrm>
                <a:off x="7037112" y="2371181"/>
                <a:ext cx="3566978" cy="86132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DBAE88E-8223-484D-A06A-80596EAD646C}"/>
                  </a:ext>
                </a:extLst>
              </p:cNvPr>
              <p:cNvSpPr txBox="1"/>
              <p:nvPr/>
            </p:nvSpPr>
            <p:spPr>
              <a:xfrm>
                <a:off x="6995695" y="3365280"/>
                <a:ext cx="3566978" cy="8613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12 −(−24)</m:t>
                          </m:r>
                        </m:num>
                        <m:den>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3 −(−3)</m:t>
                              </m:r>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×(−3)</m:t>
                          </m:r>
                        </m:den>
                      </m:f>
                    </m:oMath>
                  </m:oMathPara>
                </a14:m>
                <a:endParaRPr lang="en-US" sz="2400" dirty="0"/>
              </a:p>
            </p:txBody>
          </p:sp>
        </mc:Choice>
        <mc:Fallback xmlns="">
          <p:sp>
            <p:nvSpPr>
              <p:cNvPr id="22" name="TextBox 21">
                <a:extLst>
                  <a:ext uri="{FF2B5EF4-FFF2-40B4-BE49-F238E27FC236}">
                    <a16:creationId xmlns:a16="http://schemas.microsoft.com/office/drawing/2014/main" id="{FDBAE88E-8223-484D-A06A-80596EAD646C}"/>
                  </a:ext>
                </a:extLst>
              </p:cNvPr>
              <p:cNvSpPr txBox="1">
                <a:spLocks noRot="1" noChangeAspect="1" noMove="1" noResize="1" noEditPoints="1" noAdjustHandles="1" noChangeArrowheads="1" noChangeShapeType="1" noTextEdit="1"/>
              </p:cNvSpPr>
              <p:nvPr/>
            </p:nvSpPr>
            <p:spPr>
              <a:xfrm>
                <a:off x="6995695" y="3365280"/>
                <a:ext cx="3566978" cy="86132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9D25369-1665-4B0E-A191-91B8ACD6BB0B}"/>
                  </a:ext>
                </a:extLst>
              </p:cNvPr>
              <p:cNvSpPr txBox="1"/>
              <p:nvPr/>
            </p:nvSpPr>
            <p:spPr>
              <a:xfrm>
                <a:off x="6641316" y="4405453"/>
                <a:ext cx="4275667" cy="15288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36</m:t>
                          </m:r>
                        </m:num>
                        <m:den>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3 −(−3)</m:t>
                              </m:r>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×(−3)</m:t>
                          </m:r>
                        </m:den>
                      </m:f>
                    </m:oMath>
                  </m:oMathPara>
                </a14:m>
                <a:endParaRPr lang="en-US" sz="2400" dirty="0"/>
              </a:p>
              <a:p>
                <a:endParaRPr lang="en-US" sz="2400" dirty="0"/>
              </a:p>
              <a:p>
                <a:r>
                  <a:rPr lang="en-US" sz="2000" dirty="0"/>
                  <a:t>.</a:t>
                </a:r>
              </a:p>
            </p:txBody>
          </p:sp>
        </mc:Choice>
        <mc:Fallback xmlns="">
          <p:sp>
            <p:nvSpPr>
              <p:cNvPr id="23" name="TextBox 22">
                <a:extLst>
                  <a:ext uri="{FF2B5EF4-FFF2-40B4-BE49-F238E27FC236}">
                    <a16:creationId xmlns:a16="http://schemas.microsoft.com/office/drawing/2014/main" id="{49D25369-1665-4B0E-A191-91B8ACD6BB0B}"/>
                  </a:ext>
                </a:extLst>
              </p:cNvPr>
              <p:cNvSpPr txBox="1">
                <a:spLocks noRot="1" noChangeAspect="1" noMove="1" noResize="1" noEditPoints="1" noAdjustHandles="1" noChangeArrowheads="1" noChangeShapeType="1" noTextEdit="1"/>
              </p:cNvSpPr>
              <p:nvPr/>
            </p:nvSpPr>
            <p:spPr>
              <a:xfrm>
                <a:off x="6641316" y="4405453"/>
                <a:ext cx="4275667" cy="1528816"/>
              </a:xfrm>
              <a:prstGeom prst="rect">
                <a:avLst/>
              </a:prstGeom>
              <a:blipFill>
                <a:blip r:embed="rId5"/>
                <a:stretch>
                  <a:fillRect l="-1425" b="-6400"/>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FAF846B4-E551-4EC5-A78F-0C8D7D9A8B7D}"/>
              </a:ext>
            </a:extLst>
          </p:cNvPr>
          <p:cNvSpPr txBox="1"/>
          <p:nvPr/>
        </p:nvSpPr>
        <p:spPr>
          <a:xfrm>
            <a:off x="5481220" y="5819521"/>
            <a:ext cx="5997688" cy="369332"/>
          </a:xfrm>
          <a:prstGeom prst="rect">
            <a:avLst/>
          </a:prstGeom>
          <a:noFill/>
        </p:spPr>
        <p:txBody>
          <a:bodyPr wrap="square" rtlCol="0">
            <a:spAutoFit/>
          </a:bodyPr>
          <a:lstStyle/>
          <a:p>
            <a:r>
              <a:rPr lang="fr-FR" dirty="0">
                <a:solidFill>
                  <a:srgbClr val="FF0000"/>
                </a:solidFill>
              </a:rPr>
              <a:t>Nous continuons le dénominateur à la prochaine diapositive.</a:t>
            </a:r>
            <a:endParaRPr lang="fr-FR" dirty="0"/>
          </a:p>
        </p:txBody>
      </p:sp>
      <p:sp>
        <p:nvSpPr>
          <p:cNvPr id="19" name="TextBox 18">
            <a:extLst>
              <a:ext uri="{FF2B5EF4-FFF2-40B4-BE49-F238E27FC236}">
                <a16:creationId xmlns:a16="http://schemas.microsoft.com/office/drawing/2014/main" id="{774A1041-0527-438F-A22A-0FCC953D4F5F}"/>
              </a:ext>
            </a:extLst>
          </p:cNvPr>
          <p:cNvSpPr txBox="1"/>
          <p:nvPr/>
        </p:nvSpPr>
        <p:spPr>
          <a:xfrm>
            <a:off x="42332" y="705839"/>
            <a:ext cx="10812648" cy="523220"/>
          </a:xfrm>
          <a:prstGeom prst="rect">
            <a:avLst/>
          </a:prstGeom>
          <a:noFill/>
        </p:spPr>
        <p:txBody>
          <a:bodyPr wrap="square" rtlCol="0">
            <a:spAutoFit/>
          </a:bodyPr>
          <a:lstStyle/>
          <a:p>
            <a:r>
              <a:rPr lang="fr-FR" sz="2800" dirty="0">
                <a:solidFill>
                  <a:srgbClr val="FF0000"/>
                </a:solidFill>
              </a:rPr>
              <a:t>N’oublie pas:  </a:t>
            </a:r>
            <a:r>
              <a:rPr lang="fr-FR" sz="2800" dirty="0"/>
              <a:t>Évalue le numérateur et le dénominateur individuellement</a:t>
            </a:r>
            <a:r>
              <a:rPr lang="en-US" sz="2800" dirty="0">
                <a:solidFill>
                  <a:srgbClr val="FF0000"/>
                </a:solidFill>
              </a:rPr>
              <a:t>.</a:t>
            </a:r>
            <a:endParaRPr lang="en-US" sz="2800" dirty="0"/>
          </a:p>
        </p:txBody>
      </p:sp>
      <p:sp>
        <p:nvSpPr>
          <p:cNvPr id="24" name="Title 1">
            <a:extLst>
              <a:ext uri="{FF2B5EF4-FFF2-40B4-BE49-F238E27FC236}">
                <a16:creationId xmlns:a16="http://schemas.microsoft.com/office/drawing/2014/main" id="{503AFD21-60F8-41BF-92B2-E6DBA94F327F}"/>
              </a:ext>
            </a:extLst>
          </p:cNvPr>
          <p:cNvSpPr>
            <a:spLocks noGrp="1"/>
          </p:cNvSpPr>
          <p:nvPr>
            <p:ph type="title"/>
          </p:nvPr>
        </p:nvSpPr>
        <p:spPr>
          <a:xfrm>
            <a:off x="0" y="-169678"/>
            <a:ext cx="12357295" cy="1325563"/>
          </a:xfrm>
        </p:spPr>
        <p:txBody>
          <a:bodyPr/>
          <a:lstStyle/>
          <a:p>
            <a:r>
              <a:rPr lang="fr-FR" dirty="0"/>
              <a:t>À  ton tour!  Évalue.  </a:t>
            </a:r>
            <a:r>
              <a:rPr lang="fr-FR" sz="3200" dirty="0"/>
              <a:t>Clique seulement pour vérifier ta réponse</a:t>
            </a:r>
            <a:r>
              <a:rPr lang="en-US" sz="3200" dirty="0"/>
              <a:t>.</a:t>
            </a:r>
            <a:endParaRPr lang="en-US" dirty="0"/>
          </a:p>
        </p:txBody>
      </p:sp>
    </p:spTree>
    <p:extLst>
      <p:ext uri="{BB962C8B-B14F-4D97-AF65-F5344CB8AC3E}">
        <p14:creationId xmlns:p14="http://schemas.microsoft.com/office/powerpoint/2010/main" val="78117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animBg="1"/>
      <p:bldP spid="11" grpId="0"/>
      <p:bldP spid="13" grpId="0" animBg="1"/>
      <p:bldP spid="15" grpId="0"/>
      <p:bldP spid="21" grpId="0"/>
      <p:bldP spid="22" grpId="0"/>
      <p:bldP spid="23"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512E01-831D-4D54-9048-9E9309A180D2}"/>
              </a:ext>
            </a:extLst>
          </p:cNvPr>
          <p:cNvSpPr txBox="1"/>
          <p:nvPr/>
        </p:nvSpPr>
        <p:spPr>
          <a:xfrm>
            <a:off x="96353" y="331593"/>
            <a:ext cx="6128147" cy="523220"/>
          </a:xfrm>
          <a:prstGeom prst="rect">
            <a:avLst/>
          </a:prstGeom>
          <a:noFill/>
        </p:spPr>
        <p:txBody>
          <a:bodyPr wrap="square" rtlCol="0">
            <a:spAutoFit/>
          </a:bodyPr>
          <a:lstStyle/>
          <a:p>
            <a:r>
              <a:rPr lang="fr-FR" sz="2800" dirty="0">
                <a:solidFill>
                  <a:srgbClr val="FF0000"/>
                </a:solidFill>
              </a:rPr>
              <a:t>Maintenant</a:t>
            </a:r>
            <a:r>
              <a:rPr lang="fr-FR" sz="2800" dirty="0"/>
              <a:t>:  Évaluons le dénominateur.</a:t>
            </a:r>
          </a:p>
        </p:txBody>
      </p:sp>
      <p:sp>
        <p:nvSpPr>
          <p:cNvPr id="8" name="TextBox 7">
            <a:extLst>
              <a:ext uri="{FF2B5EF4-FFF2-40B4-BE49-F238E27FC236}">
                <a16:creationId xmlns:a16="http://schemas.microsoft.com/office/drawing/2014/main" id="{9DEC9520-1858-4D54-8CF0-C438DD80BD01}"/>
              </a:ext>
            </a:extLst>
          </p:cNvPr>
          <p:cNvSpPr txBox="1"/>
          <p:nvPr/>
        </p:nvSpPr>
        <p:spPr>
          <a:xfrm>
            <a:off x="96354" y="2190972"/>
            <a:ext cx="5999646"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p:txBody>
      </p:sp>
      <p:sp>
        <p:nvSpPr>
          <p:cNvPr id="11" name="TextBox 10">
            <a:extLst>
              <a:ext uri="{FF2B5EF4-FFF2-40B4-BE49-F238E27FC236}">
                <a16:creationId xmlns:a16="http://schemas.microsoft.com/office/drawing/2014/main" id="{9104CC9F-86E3-48AC-ADF6-98A172214026}"/>
              </a:ext>
            </a:extLst>
          </p:cNvPr>
          <p:cNvSpPr txBox="1"/>
          <p:nvPr/>
        </p:nvSpPr>
        <p:spPr>
          <a:xfrm>
            <a:off x="96354" y="3203545"/>
            <a:ext cx="6816113"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 aucune</a:t>
            </a:r>
          </a:p>
        </p:txBody>
      </p:sp>
      <p:sp>
        <p:nvSpPr>
          <p:cNvPr id="15" name="TextBox 14">
            <a:extLst>
              <a:ext uri="{FF2B5EF4-FFF2-40B4-BE49-F238E27FC236}">
                <a16:creationId xmlns:a16="http://schemas.microsoft.com/office/drawing/2014/main" id="{FEA0263C-B1E4-4E0D-8870-B035576C6D2A}"/>
              </a:ext>
            </a:extLst>
          </p:cNvPr>
          <p:cNvSpPr txBox="1"/>
          <p:nvPr/>
        </p:nvSpPr>
        <p:spPr>
          <a:xfrm>
            <a:off x="96354" y="1249457"/>
            <a:ext cx="3777480" cy="523220"/>
          </a:xfrm>
          <a:prstGeom prst="rect">
            <a:avLst/>
          </a:prstGeom>
          <a:noFill/>
        </p:spPr>
        <p:txBody>
          <a:bodyPr wrap="square" rtlCol="0">
            <a:spAutoFit/>
          </a:bodyPr>
          <a:lstStyle/>
          <a:p>
            <a:r>
              <a:rPr lang="fr-FR" sz="2800" dirty="0">
                <a:solidFill>
                  <a:srgbClr val="FF0000"/>
                </a:solidFill>
              </a:rPr>
              <a:t>Étape 1</a:t>
            </a:r>
            <a:r>
              <a:rPr lang="fr-FR" sz="2800" dirty="0"/>
              <a:t>:  les parenthèses  </a:t>
            </a:r>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9469E3D7-3D72-45B6-90BC-076BA796FF33}"/>
                  </a:ext>
                </a:extLst>
              </p:cNvPr>
              <p:cNvSpPr txBox="1"/>
              <p:nvPr/>
            </p:nvSpPr>
            <p:spPr>
              <a:xfrm>
                <a:off x="7059278" y="762929"/>
                <a:ext cx="3566978" cy="8835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36</m:t>
                          </m:r>
                        </m:num>
                        <m:den>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3 −(−3)</m:t>
                              </m:r>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×(−3)</m:t>
                          </m:r>
                        </m:den>
                      </m:f>
                    </m:oMath>
                  </m:oMathPara>
                </a14:m>
                <a:endParaRPr lang="en-US" sz="2400" dirty="0"/>
              </a:p>
            </p:txBody>
          </p:sp>
        </mc:Choice>
        <mc:Fallback xmlns="">
          <p:sp>
            <p:nvSpPr>
              <p:cNvPr id="24" name="TextBox 23">
                <a:extLst>
                  <a:ext uri="{FF2B5EF4-FFF2-40B4-BE49-F238E27FC236}">
                    <a16:creationId xmlns:a16="http://schemas.microsoft.com/office/drawing/2014/main" id="{9469E3D7-3D72-45B6-90BC-076BA796FF33}"/>
                  </a:ext>
                </a:extLst>
              </p:cNvPr>
              <p:cNvSpPr txBox="1">
                <a:spLocks noRot="1" noChangeAspect="1" noMove="1" noResize="1" noEditPoints="1" noAdjustHandles="1" noChangeArrowheads="1" noChangeShapeType="1" noTextEdit="1"/>
              </p:cNvSpPr>
              <p:nvPr/>
            </p:nvSpPr>
            <p:spPr>
              <a:xfrm>
                <a:off x="7059278" y="762929"/>
                <a:ext cx="3566978" cy="883575"/>
              </a:xfrm>
              <a:prstGeom prst="rect">
                <a:avLst/>
              </a:prstGeom>
              <a:blipFill>
                <a:blip r:embed="rId3"/>
                <a:stretch>
                  <a:fillRect/>
                </a:stretch>
              </a:blipFill>
            </p:spPr>
            <p:txBody>
              <a:bodyPr/>
              <a:lstStyle/>
              <a:p>
                <a:r>
                  <a:rPr lang="en-US">
                    <a:noFill/>
                  </a:rPr>
                  <a:t> </a:t>
                </a:r>
              </a:p>
            </p:txBody>
          </p:sp>
        </mc:Fallback>
      </mc:AlternateContent>
      <p:sp>
        <p:nvSpPr>
          <p:cNvPr id="25" name="Rectangle 24">
            <a:extLst>
              <a:ext uri="{FF2B5EF4-FFF2-40B4-BE49-F238E27FC236}">
                <a16:creationId xmlns:a16="http://schemas.microsoft.com/office/drawing/2014/main" id="{B85C94C5-0BE8-47C2-987D-D8E8FD9B82C5}"/>
              </a:ext>
            </a:extLst>
          </p:cNvPr>
          <p:cNvSpPr/>
          <p:nvPr/>
        </p:nvSpPr>
        <p:spPr>
          <a:xfrm>
            <a:off x="7459551" y="1229059"/>
            <a:ext cx="2728452" cy="417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25E47DBF-65E0-44A6-9863-5EFB5BF56F0F}"/>
                  </a:ext>
                </a:extLst>
              </p:cNvPr>
              <p:cNvSpPr txBox="1"/>
              <p:nvPr/>
            </p:nvSpPr>
            <p:spPr>
              <a:xfrm>
                <a:off x="6912468" y="1772677"/>
                <a:ext cx="3566978" cy="8835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36</m:t>
                          </m:r>
                        </m:num>
                        <m:den>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3 −(−3)</m:t>
                              </m:r>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×(−3)</m:t>
                          </m:r>
                        </m:den>
                      </m:f>
                    </m:oMath>
                  </m:oMathPara>
                </a14:m>
                <a:endParaRPr lang="en-US" sz="2400" dirty="0"/>
              </a:p>
            </p:txBody>
          </p:sp>
        </mc:Choice>
        <mc:Fallback xmlns="">
          <p:sp>
            <p:nvSpPr>
              <p:cNvPr id="26" name="TextBox 25">
                <a:extLst>
                  <a:ext uri="{FF2B5EF4-FFF2-40B4-BE49-F238E27FC236}">
                    <a16:creationId xmlns:a16="http://schemas.microsoft.com/office/drawing/2014/main" id="{25E47DBF-65E0-44A6-9863-5EFB5BF56F0F}"/>
                  </a:ext>
                </a:extLst>
              </p:cNvPr>
              <p:cNvSpPr txBox="1">
                <a:spLocks noRot="1" noChangeAspect="1" noMove="1" noResize="1" noEditPoints="1" noAdjustHandles="1" noChangeArrowheads="1" noChangeShapeType="1" noTextEdit="1"/>
              </p:cNvSpPr>
              <p:nvPr/>
            </p:nvSpPr>
            <p:spPr>
              <a:xfrm>
                <a:off x="6912468" y="1772677"/>
                <a:ext cx="3566978" cy="883575"/>
              </a:xfrm>
              <a:prstGeom prst="rect">
                <a:avLst/>
              </a:prstGeom>
              <a:blipFill>
                <a:blip r:embed="rId4"/>
                <a:stretch>
                  <a:fillRect/>
                </a:stretch>
              </a:blipFill>
            </p:spPr>
            <p:txBody>
              <a:bodyPr/>
              <a:lstStyle/>
              <a:p>
                <a:r>
                  <a:rPr lang="en-US">
                    <a:noFill/>
                  </a:rPr>
                  <a:t> </a:t>
                </a:r>
              </a:p>
            </p:txBody>
          </p:sp>
        </mc:Fallback>
      </mc:AlternateContent>
      <p:sp>
        <p:nvSpPr>
          <p:cNvPr id="27" name="Rectangle 26">
            <a:extLst>
              <a:ext uri="{FF2B5EF4-FFF2-40B4-BE49-F238E27FC236}">
                <a16:creationId xmlns:a16="http://schemas.microsoft.com/office/drawing/2014/main" id="{3F54CF3F-E133-4749-8351-2A996B40037B}"/>
              </a:ext>
            </a:extLst>
          </p:cNvPr>
          <p:cNvSpPr/>
          <p:nvPr/>
        </p:nvSpPr>
        <p:spPr>
          <a:xfrm>
            <a:off x="7393684" y="2251289"/>
            <a:ext cx="1504783" cy="417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094AFB42-DFB8-4A9B-B582-B5C4CD00A40F}"/>
                  </a:ext>
                </a:extLst>
              </p:cNvPr>
              <p:cNvSpPr txBox="1"/>
              <p:nvPr/>
            </p:nvSpPr>
            <p:spPr>
              <a:xfrm>
                <a:off x="6570643" y="2812841"/>
                <a:ext cx="3566978" cy="8835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36</m:t>
                          </m:r>
                        </m:num>
                        <m:den>
                          <m:r>
                            <a:rPr lang="en-US" sz="2400" b="0" i="1" smtClean="0">
                              <a:latin typeface="Cambria Math" panose="02040503050406030204" pitchFamily="18" charset="0"/>
                            </a:rPr>
                            <m:t>6 </m:t>
                          </m:r>
                          <m:r>
                            <a:rPr lang="en-US" sz="2400" b="0" i="1" smtClean="0">
                              <a:latin typeface="Cambria Math" panose="02040503050406030204" pitchFamily="18" charset="0"/>
                              <a:ea typeface="Cambria Math" panose="02040503050406030204" pitchFamily="18" charset="0"/>
                            </a:rPr>
                            <m:t>×(−3)</m:t>
                          </m:r>
                        </m:den>
                      </m:f>
                    </m:oMath>
                  </m:oMathPara>
                </a14:m>
                <a:endParaRPr lang="en-US" sz="2400" dirty="0"/>
              </a:p>
            </p:txBody>
          </p:sp>
        </mc:Choice>
        <mc:Fallback xmlns="">
          <p:sp>
            <p:nvSpPr>
              <p:cNvPr id="29" name="TextBox 28">
                <a:extLst>
                  <a:ext uri="{FF2B5EF4-FFF2-40B4-BE49-F238E27FC236}">
                    <a16:creationId xmlns:a16="http://schemas.microsoft.com/office/drawing/2014/main" id="{094AFB42-DFB8-4A9B-B582-B5C4CD00A40F}"/>
                  </a:ext>
                </a:extLst>
              </p:cNvPr>
              <p:cNvSpPr txBox="1">
                <a:spLocks noRot="1" noChangeAspect="1" noMove="1" noResize="1" noEditPoints="1" noAdjustHandles="1" noChangeArrowheads="1" noChangeShapeType="1" noTextEdit="1"/>
              </p:cNvSpPr>
              <p:nvPr/>
            </p:nvSpPr>
            <p:spPr>
              <a:xfrm>
                <a:off x="6570643" y="2812841"/>
                <a:ext cx="3566978" cy="883575"/>
              </a:xfrm>
              <a:prstGeom prst="rect">
                <a:avLst/>
              </a:prstGeom>
              <a:blipFill>
                <a:blip r:embed="rId5"/>
                <a:stretch>
                  <a:fillRect/>
                </a:stretch>
              </a:blipFill>
            </p:spPr>
            <p:txBody>
              <a:bodyPr/>
              <a:lstStyle/>
              <a:p>
                <a:r>
                  <a:rPr lang="en-US">
                    <a:noFill/>
                  </a:rPr>
                  <a:t> </a:t>
                </a:r>
              </a:p>
            </p:txBody>
          </p:sp>
        </mc:Fallback>
      </mc:AlternateContent>
      <p:sp>
        <p:nvSpPr>
          <p:cNvPr id="30" name="Rectangle 29">
            <a:extLst>
              <a:ext uri="{FF2B5EF4-FFF2-40B4-BE49-F238E27FC236}">
                <a16:creationId xmlns:a16="http://schemas.microsoft.com/office/drawing/2014/main" id="{E280AF45-9373-4C99-A9BD-1EDF9920961C}"/>
              </a:ext>
            </a:extLst>
          </p:cNvPr>
          <p:cNvSpPr/>
          <p:nvPr/>
        </p:nvSpPr>
        <p:spPr>
          <a:xfrm>
            <a:off x="7605351" y="3285827"/>
            <a:ext cx="1364901" cy="417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C2A86F2F-AE4F-44BC-9E31-3C895772BDD2}"/>
                  </a:ext>
                </a:extLst>
              </p:cNvPr>
              <p:cNvSpPr txBox="1"/>
              <p:nvPr/>
            </p:nvSpPr>
            <p:spPr>
              <a:xfrm>
                <a:off x="6504312" y="3854725"/>
                <a:ext cx="3566978" cy="85170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36</m:t>
                          </m:r>
                        </m:num>
                        <m:den>
                          <m:r>
                            <a:rPr lang="en-US" sz="2400" b="0" i="1" smtClean="0">
                              <a:latin typeface="Cambria Math" panose="02040503050406030204" pitchFamily="18" charset="0"/>
                            </a:rPr>
                            <m:t>(−18)</m:t>
                          </m:r>
                        </m:den>
                      </m:f>
                    </m:oMath>
                  </m:oMathPara>
                </a14:m>
                <a:endParaRPr lang="en-US" sz="2400" dirty="0"/>
              </a:p>
            </p:txBody>
          </p:sp>
        </mc:Choice>
        <mc:Fallback xmlns="">
          <p:sp>
            <p:nvSpPr>
              <p:cNvPr id="31" name="TextBox 30">
                <a:extLst>
                  <a:ext uri="{FF2B5EF4-FFF2-40B4-BE49-F238E27FC236}">
                    <a16:creationId xmlns:a16="http://schemas.microsoft.com/office/drawing/2014/main" id="{C2A86F2F-AE4F-44BC-9E31-3C895772BDD2}"/>
                  </a:ext>
                </a:extLst>
              </p:cNvPr>
              <p:cNvSpPr txBox="1">
                <a:spLocks noRot="1" noChangeAspect="1" noMove="1" noResize="1" noEditPoints="1" noAdjustHandles="1" noChangeArrowheads="1" noChangeShapeType="1" noTextEdit="1"/>
              </p:cNvSpPr>
              <p:nvPr/>
            </p:nvSpPr>
            <p:spPr>
              <a:xfrm>
                <a:off x="6504312" y="3854725"/>
                <a:ext cx="3566978" cy="851708"/>
              </a:xfrm>
              <a:prstGeom prst="rect">
                <a:avLst/>
              </a:prstGeom>
              <a:blipFill>
                <a:blip r:embed="rId6"/>
                <a:stretch>
                  <a:fillRect/>
                </a:stretch>
              </a:blipFill>
            </p:spPr>
            <p:txBody>
              <a:bodyPr/>
              <a:lstStyle/>
              <a:p>
                <a:r>
                  <a:rPr lang="en-US">
                    <a:noFill/>
                  </a:rPr>
                  <a:t> </a:t>
                </a:r>
              </a:p>
            </p:txBody>
          </p:sp>
        </mc:Fallback>
      </mc:AlternateContent>
      <p:sp>
        <p:nvSpPr>
          <p:cNvPr id="32" name="TextBox 31">
            <a:extLst>
              <a:ext uri="{FF2B5EF4-FFF2-40B4-BE49-F238E27FC236}">
                <a16:creationId xmlns:a16="http://schemas.microsoft.com/office/drawing/2014/main" id="{AFE3264B-E5C5-4CBC-B016-266D0704D8DC}"/>
              </a:ext>
            </a:extLst>
          </p:cNvPr>
          <p:cNvSpPr txBox="1"/>
          <p:nvPr/>
        </p:nvSpPr>
        <p:spPr>
          <a:xfrm>
            <a:off x="7981807" y="4945346"/>
            <a:ext cx="744650" cy="523220"/>
          </a:xfrm>
          <a:prstGeom prst="rect">
            <a:avLst/>
          </a:prstGeom>
          <a:noFill/>
        </p:spPr>
        <p:txBody>
          <a:bodyPr wrap="square" rtlCol="0">
            <a:spAutoFit/>
          </a:bodyPr>
          <a:lstStyle/>
          <a:p>
            <a:r>
              <a:rPr lang="en-US" sz="2800" dirty="0"/>
              <a:t>-2</a:t>
            </a:r>
          </a:p>
        </p:txBody>
      </p:sp>
      <p:sp>
        <p:nvSpPr>
          <p:cNvPr id="14" name="TextBox 13">
            <a:extLst>
              <a:ext uri="{FF2B5EF4-FFF2-40B4-BE49-F238E27FC236}">
                <a16:creationId xmlns:a16="http://schemas.microsoft.com/office/drawing/2014/main" id="{002C2F5B-76D4-4111-9850-D5B00BC31DED}"/>
              </a:ext>
            </a:extLst>
          </p:cNvPr>
          <p:cNvSpPr txBox="1"/>
          <p:nvPr/>
        </p:nvSpPr>
        <p:spPr>
          <a:xfrm>
            <a:off x="96354" y="4351965"/>
            <a:ext cx="7148508" cy="954107"/>
          </a:xfrm>
          <a:prstGeom prst="rect">
            <a:avLst/>
          </a:prstGeom>
          <a:noFill/>
        </p:spPr>
        <p:txBody>
          <a:bodyPr wrap="square" rtlCol="0">
            <a:spAutoFit/>
          </a:bodyPr>
          <a:lstStyle/>
          <a:p>
            <a:r>
              <a:rPr lang="fr-FR" sz="2800" dirty="0">
                <a:solidFill>
                  <a:srgbClr val="FF0000"/>
                </a:solidFill>
              </a:rPr>
              <a:t>Étape finale</a:t>
            </a:r>
            <a:r>
              <a:rPr lang="fr-FR" sz="2800" dirty="0"/>
              <a:t>:  Divise le numérateur par le dénominateur.</a:t>
            </a:r>
          </a:p>
        </p:txBody>
      </p:sp>
    </p:spTree>
    <p:extLst>
      <p:ext uri="{BB962C8B-B14F-4D97-AF65-F5344CB8AC3E}">
        <p14:creationId xmlns:p14="http://schemas.microsoft.com/office/powerpoint/2010/main" val="303610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25" grpId="0" animBg="1"/>
      <p:bldP spid="26" grpId="0"/>
      <p:bldP spid="27" grpId="0" animBg="1"/>
      <p:bldP spid="29" grpId="0"/>
      <p:bldP spid="30" grpId="0" animBg="1"/>
      <p:bldP spid="31" grpId="0"/>
      <p:bldP spid="3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7551-9C69-47C3-BE4F-E04974181689}"/>
              </a:ext>
            </a:extLst>
          </p:cNvPr>
          <p:cNvSpPr>
            <a:spLocks noGrp="1"/>
          </p:cNvSpPr>
          <p:nvPr>
            <p:ph type="title"/>
          </p:nvPr>
        </p:nvSpPr>
        <p:spPr>
          <a:xfrm>
            <a:off x="1727" y="216934"/>
            <a:ext cx="12379428" cy="926617"/>
          </a:xfrm>
        </p:spPr>
        <p:txBody>
          <a:bodyPr>
            <a:normAutofit fontScale="90000"/>
          </a:bodyPr>
          <a:lstStyle/>
          <a:p>
            <a:r>
              <a:rPr lang="fr-FR" sz="3600" dirty="0">
                <a:highlight>
                  <a:srgbClr val="FFFF00"/>
                </a:highlight>
              </a:rPr>
              <a:t>Réchauffement</a:t>
            </a:r>
            <a:r>
              <a:rPr lang="fr-FR" dirty="0"/>
              <a:t>:  </a:t>
            </a:r>
            <a:r>
              <a:rPr lang="fr-FR" sz="3200" dirty="0"/>
              <a:t>Complète les exemples, puis clique pour vérifier tes réponses. </a:t>
            </a:r>
            <a:endParaRPr lang="fr-FR" sz="1800" dirty="0"/>
          </a:p>
        </p:txBody>
      </p:sp>
      <p:sp>
        <p:nvSpPr>
          <p:cNvPr id="3" name="Content Placeholder 2">
            <a:extLst>
              <a:ext uri="{FF2B5EF4-FFF2-40B4-BE49-F238E27FC236}">
                <a16:creationId xmlns:a16="http://schemas.microsoft.com/office/drawing/2014/main" id="{CF853608-F591-43EB-BED4-242ACEFEB44F}"/>
              </a:ext>
            </a:extLst>
          </p:cNvPr>
          <p:cNvSpPr>
            <a:spLocks noGrp="1"/>
          </p:cNvSpPr>
          <p:nvPr>
            <p:ph idx="1"/>
          </p:nvPr>
        </p:nvSpPr>
        <p:spPr>
          <a:xfrm>
            <a:off x="787479" y="1549878"/>
            <a:ext cx="2327031" cy="4351338"/>
          </a:xfrm>
        </p:spPr>
        <p:txBody>
          <a:bodyPr/>
          <a:lstStyle/>
          <a:p>
            <a:pPr marL="0" indent="0">
              <a:buNone/>
            </a:pPr>
            <a:r>
              <a:rPr lang="en-US" dirty="0"/>
              <a:t>(-36) ÷ (-4) =</a:t>
            </a:r>
          </a:p>
          <a:p>
            <a:pPr marL="0" indent="0">
              <a:buNone/>
            </a:pPr>
            <a:endParaRPr lang="en-US" dirty="0"/>
          </a:p>
          <a:p>
            <a:pPr marL="0" indent="0">
              <a:buNone/>
            </a:pPr>
            <a:r>
              <a:rPr lang="en-US" dirty="0"/>
              <a:t>(+6)(-8) =</a:t>
            </a:r>
          </a:p>
          <a:p>
            <a:pPr marL="0" indent="0">
              <a:buNone/>
            </a:pPr>
            <a:endParaRPr lang="en-US" dirty="0"/>
          </a:p>
          <a:p>
            <a:pPr marL="0" indent="0">
              <a:buNone/>
            </a:pPr>
            <a:r>
              <a:rPr lang="en-US" dirty="0"/>
              <a:t>(-1) – (-9) = </a:t>
            </a:r>
          </a:p>
          <a:p>
            <a:pPr marL="0" indent="0">
              <a:buNone/>
            </a:pPr>
            <a:endParaRPr lang="en-US" dirty="0"/>
          </a:p>
          <a:p>
            <a:pPr marL="0" indent="0">
              <a:buNone/>
            </a:pPr>
            <a:r>
              <a:rPr lang="en-US" dirty="0"/>
              <a:t>(-3)+ 8 =</a:t>
            </a:r>
          </a:p>
        </p:txBody>
      </p:sp>
      <p:sp>
        <p:nvSpPr>
          <p:cNvPr id="4" name="TextBox 3">
            <a:extLst>
              <a:ext uri="{FF2B5EF4-FFF2-40B4-BE49-F238E27FC236}">
                <a16:creationId xmlns:a16="http://schemas.microsoft.com/office/drawing/2014/main" id="{D7AB8281-E4A4-480B-9DA3-77ACAEBA1FB6}"/>
              </a:ext>
            </a:extLst>
          </p:cNvPr>
          <p:cNvSpPr txBox="1"/>
          <p:nvPr/>
        </p:nvSpPr>
        <p:spPr>
          <a:xfrm>
            <a:off x="6079837" y="1460902"/>
            <a:ext cx="2349304" cy="3570208"/>
          </a:xfrm>
          <a:prstGeom prst="rect">
            <a:avLst/>
          </a:prstGeom>
          <a:noFill/>
        </p:spPr>
        <p:txBody>
          <a:bodyPr wrap="square" rtlCol="0">
            <a:spAutoFit/>
          </a:bodyPr>
          <a:lstStyle/>
          <a:p>
            <a:pPr>
              <a:spcBef>
                <a:spcPts val="600"/>
              </a:spcBef>
            </a:pPr>
            <a:r>
              <a:rPr lang="en-US" sz="2800" dirty="0"/>
              <a:t>(+7)(-9) =</a:t>
            </a:r>
          </a:p>
          <a:p>
            <a:pPr>
              <a:spcBef>
                <a:spcPts val="600"/>
              </a:spcBef>
            </a:pPr>
            <a:endParaRPr lang="en-US" sz="2800" dirty="0"/>
          </a:p>
          <a:p>
            <a:pPr>
              <a:spcBef>
                <a:spcPts val="600"/>
              </a:spcBef>
            </a:pPr>
            <a:r>
              <a:rPr lang="en-US" sz="2800" dirty="0"/>
              <a:t>(+20) ÷  (-5) =</a:t>
            </a:r>
          </a:p>
          <a:p>
            <a:pPr>
              <a:spcBef>
                <a:spcPts val="600"/>
              </a:spcBef>
            </a:pPr>
            <a:endParaRPr lang="en-US" sz="2800" dirty="0"/>
          </a:p>
          <a:p>
            <a:pPr>
              <a:spcBef>
                <a:spcPts val="600"/>
              </a:spcBef>
            </a:pPr>
            <a:r>
              <a:rPr lang="en-US" sz="2800" dirty="0"/>
              <a:t>(-4)(-8) =</a:t>
            </a:r>
          </a:p>
          <a:p>
            <a:pPr>
              <a:spcBef>
                <a:spcPts val="600"/>
              </a:spcBef>
            </a:pPr>
            <a:endParaRPr lang="en-US" sz="2800" dirty="0"/>
          </a:p>
          <a:p>
            <a:pPr>
              <a:spcBef>
                <a:spcPts val="600"/>
              </a:spcBef>
            </a:pPr>
            <a:r>
              <a:rPr lang="en-US" sz="2800" dirty="0"/>
              <a:t>(-3) – (9) =</a:t>
            </a:r>
          </a:p>
        </p:txBody>
      </p:sp>
      <p:sp>
        <p:nvSpPr>
          <p:cNvPr id="5" name="Content Placeholder 2">
            <a:extLst>
              <a:ext uri="{FF2B5EF4-FFF2-40B4-BE49-F238E27FC236}">
                <a16:creationId xmlns:a16="http://schemas.microsoft.com/office/drawing/2014/main" id="{520344D6-BD20-4E0F-B32A-49595C363DAE}"/>
              </a:ext>
            </a:extLst>
          </p:cNvPr>
          <p:cNvSpPr txBox="1">
            <a:spLocks/>
          </p:cNvSpPr>
          <p:nvPr/>
        </p:nvSpPr>
        <p:spPr>
          <a:xfrm>
            <a:off x="2629193" y="1549878"/>
            <a:ext cx="232703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FF0000"/>
                </a:solidFill>
              </a:rPr>
              <a:t>9</a:t>
            </a:r>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r>
              <a:rPr lang="en-US" dirty="0">
                <a:solidFill>
                  <a:srgbClr val="FF0000"/>
                </a:solidFill>
              </a:rPr>
              <a:t>-48</a:t>
            </a:r>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r>
              <a:rPr lang="en-US" dirty="0">
                <a:solidFill>
                  <a:srgbClr val="FF0000"/>
                </a:solidFill>
              </a:rPr>
              <a:t>8</a:t>
            </a:r>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r>
              <a:rPr lang="en-US" dirty="0">
                <a:solidFill>
                  <a:srgbClr val="FF0000"/>
                </a:solidFill>
              </a:rPr>
              <a:t>5</a:t>
            </a:r>
          </a:p>
        </p:txBody>
      </p:sp>
      <p:sp>
        <p:nvSpPr>
          <p:cNvPr id="6" name="Content Placeholder 2">
            <a:extLst>
              <a:ext uri="{FF2B5EF4-FFF2-40B4-BE49-F238E27FC236}">
                <a16:creationId xmlns:a16="http://schemas.microsoft.com/office/drawing/2014/main" id="{A38E3F2D-3D38-437A-A91B-7C42560B1816}"/>
              </a:ext>
            </a:extLst>
          </p:cNvPr>
          <p:cNvSpPr txBox="1">
            <a:spLocks/>
          </p:cNvSpPr>
          <p:nvPr/>
        </p:nvSpPr>
        <p:spPr>
          <a:xfrm>
            <a:off x="8167189" y="1493306"/>
            <a:ext cx="232703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FF0000"/>
                </a:solidFill>
              </a:rPr>
              <a:t>-63</a:t>
            </a:r>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r>
              <a:rPr lang="en-US" dirty="0">
                <a:solidFill>
                  <a:srgbClr val="FF0000"/>
                </a:solidFill>
              </a:rPr>
              <a:t>-4</a:t>
            </a:r>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r>
              <a:rPr lang="en-US" dirty="0">
                <a:solidFill>
                  <a:srgbClr val="FF0000"/>
                </a:solidFill>
              </a:rPr>
              <a:t>32</a:t>
            </a:r>
          </a:p>
          <a:p>
            <a:pPr marL="0" indent="0">
              <a:buFont typeface="Arial" panose="020B0604020202020204" pitchFamily="34" charset="0"/>
              <a:buNone/>
            </a:pPr>
            <a:endParaRPr lang="en-US" dirty="0">
              <a:solidFill>
                <a:srgbClr val="FF0000"/>
              </a:solidFill>
            </a:endParaRPr>
          </a:p>
          <a:p>
            <a:pPr marL="0" indent="0">
              <a:buFont typeface="Arial" panose="020B0604020202020204" pitchFamily="34" charset="0"/>
              <a:buNone/>
            </a:pPr>
            <a:r>
              <a:rPr lang="en-US" dirty="0">
                <a:solidFill>
                  <a:srgbClr val="FF0000"/>
                </a:solidFill>
              </a:rPr>
              <a:t>-12</a:t>
            </a:r>
          </a:p>
        </p:txBody>
      </p:sp>
      <p:sp>
        <p:nvSpPr>
          <p:cNvPr id="7" name="TextBox 6">
            <a:extLst>
              <a:ext uri="{FF2B5EF4-FFF2-40B4-BE49-F238E27FC236}">
                <a16:creationId xmlns:a16="http://schemas.microsoft.com/office/drawing/2014/main" id="{38165426-68FA-4F0A-8A46-9AA3AFBA57A5}"/>
              </a:ext>
            </a:extLst>
          </p:cNvPr>
          <p:cNvSpPr txBox="1"/>
          <p:nvPr/>
        </p:nvSpPr>
        <p:spPr>
          <a:xfrm>
            <a:off x="364067" y="5107214"/>
            <a:ext cx="11938001" cy="1200329"/>
          </a:xfrm>
          <a:prstGeom prst="rect">
            <a:avLst/>
          </a:prstGeom>
          <a:noFill/>
        </p:spPr>
        <p:txBody>
          <a:bodyPr wrap="square" rtlCol="0">
            <a:spAutoFit/>
          </a:bodyPr>
          <a:lstStyle/>
          <a:p>
            <a:endParaRPr lang="en-US" dirty="0"/>
          </a:p>
          <a:p>
            <a:r>
              <a:rPr lang="fr-FR" dirty="0">
                <a:solidFill>
                  <a:srgbClr val="FF0000"/>
                </a:solidFill>
              </a:rPr>
              <a:t>N’oublie pas</a:t>
            </a:r>
            <a:r>
              <a:rPr lang="fr-FR" dirty="0"/>
              <a:t>: Quand tu additionnes ou soustrais, le premier nombre est où commence la montgolfière, puis tu décides &lt;&lt;Est-ce qu’elle monte ou descend?&gt;&gt;  Quand tu multiplies ou divises, tu dois déterminer si la réponse est positive ou négative, puis, multiplier ou diviser les nombres comme d’habitude.</a:t>
            </a:r>
          </a:p>
        </p:txBody>
      </p:sp>
      <p:sp>
        <p:nvSpPr>
          <p:cNvPr id="8" name="Rectangle 7">
            <a:extLst>
              <a:ext uri="{FF2B5EF4-FFF2-40B4-BE49-F238E27FC236}">
                <a16:creationId xmlns:a16="http://schemas.microsoft.com/office/drawing/2014/main" id="{5622D9EA-F314-4ACF-94D3-EA7841F293FB}"/>
              </a:ext>
            </a:extLst>
          </p:cNvPr>
          <p:cNvSpPr/>
          <p:nvPr/>
        </p:nvSpPr>
        <p:spPr>
          <a:xfrm>
            <a:off x="303260" y="5401834"/>
            <a:ext cx="11888740" cy="9057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36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C624-4B4C-4313-A6D4-3A9D5572F7FA}"/>
              </a:ext>
            </a:extLst>
          </p:cNvPr>
          <p:cNvSpPr>
            <a:spLocks noGrp="1"/>
          </p:cNvSpPr>
          <p:nvPr>
            <p:ph type="title"/>
          </p:nvPr>
        </p:nvSpPr>
        <p:spPr>
          <a:xfrm>
            <a:off x="201661" y="485661"/>
            <a:ext cx="11656290" cy="1180708"/>
          </a:xfrm>
        </p:spPr>
        <p:txBody>
          <a:bodyPr>
            <a:normAutofit fontScale="90000"/>
          </a:bodyPr>
          <a:lstStyle/>
          <a:p>
            <a:pPr>
              <a:lnSpc>
                <a:spcPct val="100000"/>
              </a:lnSpc>
            </a:pPr>
            <a:r>
              <a:rPr lang="fr-FR" dirty="0"/>
              <a:t>La priorité des opérations: Que souviens-tu?.  </a:t>
            </a:r>
            <a:br>
              <a:rPr lang="fr-FR" dirty="0"/>
            </a:br>
            <a:r>
              <a:rPr lang="fr-FR" sz="3100" dirty="0"/>
              <a:t>Essaie cet exemple, puis, clique pour vérifier ton travail.</a:t>
            </a:r>
            <a:br>
              <a:rPr lang="fr-FR" sz="3100" dirty="0"/>
            </a:br>
            <a:r>
              <a:rPr lang="fr-FR" sz="2700" dirty="0">
                <a:solidFill>
                  <a:srgbClr val="FF0000"/>
                </a:solidFill>
              </a:rPr>
              <a:t>Remarque</a:t>
            </a:r>
            <a:r>
              <a:rPr lang="fr-FR" sz="2700" dirty="0"/>
              <a:t>: Quand on travaille verticalement pour résoudre une équation, le signe d’égalité n’est pas nécessaire.</a:t>
            </a:r>
            <a:br>
              <a:rPr lang="en-US" sz="3200" dirty="0"/>
            </a:br>
            <a:endParaRPr lang="en-US" sz="3200"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5BAFC3E-6A81-4714-B711-414E469A36AB}"/>
                  </a:ext>
                </a:extLst>
              </p:cNvPr>
              <p:cNvSpPr txBox="1"/>
              <p:nvPr/>
            </p:nvSpPr>
            <p:spPr>
              <a:xfrm>
                <a:off x="-956603" y="1842867"/>
                <a:ext cx="7188591"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9 </m:t>
                      </m:r>
                      <m:r>
                        <a:rPr lang="en-US" sz="3200" b="0" i="1" smtClean="0">
                          <a:latin typeface="Cambria Math" panose="02040503050406030204" pitchFamily="18" charset="0"/>
                          <a:ea typeface="Cambria Math" panose="02040503050406030204" pitchFamily="18" charset="0"/>
                        </a:rPr>
                        <m:t>×6+36 ÷4 −1</m:t>
                      </m:r>
                    </m:oMath>
                  </m:oMathPara>
                </a14:m>
                <a:endParaRPr lang="en-US" sz="3200" dirty="0"/>
              </a:p>
            </p:txBody>
          </p:sp>
        </mc:Choice>
        <mc:Fallback xmlns="">
          <p:sp>
            <p:nvSpPr>
              <p:cNvPr id="4" name="TextBox 3">
                <a:extLst>
                  <a:ext uri="{FF2B5EF4-FFF2-40B4-BE49-F238E27FC236}">
                    <a16:creationId xmlns:a16="http://schemas.microsoft.com/office/drawing/2014/main" id="{45BAFC3E-6A81-4714-B711-414E469A36AB}"/>
                  </a:ext>
                </a:extLst>
              </p:cNvPr>
              <p:cNvSpPr txBox="1">
                <a:spLocks noRot="1" noChangeAspect="1" noMove="1" noResize="1" noEditPoints="1" noAdjustHandles="1" noChangeArrowheads="1" noChangeShapeType="1" noTextEdit="1"/>
              </p:cNvSpPr>
              <p:nvPr/>
            </p:nvSpPr>
            <p:spPr>
              <a:xfrm>
                <a:off x="-956603" y="1842867"/>
                <a:ext cx="7188591" cy="58477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9686338-CA0D-4CEE-A9CF-8F72B22CAF3F}"/>
                  </a:ext>
                </a:extLst>
              </p:cNvPr>
              <p:cNvSpPr txBox="1"/>
              <p:nvPr/>
            </p:nvSpPr>
            <p:spPr>
              <a:xfrm>
                <a:off x="5839260" y="1628095"/>
                <a:ext cx="7188591" cy="1014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9(</m:t>
                      </m:r>
                      <m:r>
                        <a:rPr lang="en-US" sz="3200" b="0" i="1" smtClean="0">
                          <a:latin typeface="Cambria Math" panose="02040503050406030204" pitchFamily="18" charset="0"/>
                          <a:ea typeface="Cambria Math" panose="02040503050406030204" pitchFamily="18" charset="0"/>
                        </a:rPr>
                        <m:t>6)+</m:t>
                      </m:r>
                      <m:f>
                        <m:fPr>
                          <m:ctrlPr>
                            <a:rPr lang="en-US" sz="3200" b="0" i="1" smtClean="0">
                              <a:latin typeface="Cambria Math" panose="02040503050406030204" pitchFamily="18" charset="0"/>
                              <a:ea typeface="Cambria Math" panose="02040503050406030204" pitchFamily="18" charset="0"/>
                            </a:rPr>
                          </m:ctrlPr>
                        </m:fPr>
                        <m:num>
                          <m:r>
                            <a:rPr lang="en-US" sz="3200" b="0" i="1" smtClean="0">
                              <a:latin typeface="Cambria Math" panose="02040503050406030204" pitchFamily="18" charset="0"/>
                              <a:ea typeface="Cambria Math" panose="02040503050406030204" pitchFamily="18" charset="0"/>
                            </a:rPr>
                            <m:t>36</m:t>
                          </m:r>
                        </m:num>
                        <m:den>
                          <m:r>
                            <a:rPr lang="en-US" sz="3200" b="0" i="1" smtClean="0">
                              <a:latin typeface="Cambria Math" panose="02040503050406030204" pitchFamily="18" charset="0"/>
                              <a:ea typeface="Cambria Math" panose="02040503050406030204" pitchFamily="18" charset="0"/>
                            </a:rPr>
                            <m:t>4</m:t>
                          </m:r>
                        </m:den>
                      </m:f>
                      <m:r>
                        <a:rPr lang="en-US" sz="3200" b="0" i="1" smtClean="0">
                          <a:latin typeface="Cambria Math" panose="02040503050406030204" pitchFamily="18" charset="0"/>
                          <a:ea typeface="Cambria Math" panose="02040503050406030204" pitchFamily="18" charset="0"/>
                        </a:rPr>
                        <m:t> −1</m:t>
                      </m:r>
                    </m:oMath>
                  </m:oMathPara>
                </a14:m>
                <a:endParaRPr lang="en-US" sz="3200" dirty="0"/>
              </a:p>
            </p:txBody>
          </p:sp>
        </mc:Choice>
        <mc:Fallback xmlns="">
          <p:sp>
            <p:nvSpPr>
              <p:cNvPr id="5" name="TextBox 4">
                <a:extLst>
                  <a:ext uri="{FF2B5EF4-FFF2-40B4-BE49-F238E27FC236}">
                    <a16:creationId xmlns:a16="http://schemas.microsoft.com/office/drawing/2014/main" id="{59686338-CA0D-4CEE-A9CF-8F72B22CAF3F}"/>
                  </a:ext>
                </a:extLst>
              </p:cNvPr>
              <p:cNvSpPr txBox="1">
                <a:spLocks noRot="1" noChangeAspect="1" noMove="1" noResize="1" noEditPoints="1" noAdjustHandles="1" noChangeArrowheads="1" noChangeShapeType="1" noTextEdit="1"/>
              </p:cNvSpPr>
              <p:nvPr/>
            </p:nvSpPr>
            <p:spPr>
              <a:xfrm>
                <a:off x="5839260" y="1628095"/>
                <a:ext cx="7188591" cy="1014317"/>
              </a:xfrm>
              <a:prstGeom prst="rect">
                <a:avLst/>
              </a:prstGeom>
              <a:blipFill>
                <a:blip r:embed="rId4"/>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D525593F-B3C8-4117-92FD-B99B7460161B}"/>
              </a:ext>
            </a:extLst>
          </p:cNvPr>
          <p:cNvSpPr txBox="1"/>
          <p:nvPr/>
        </p:nvSpPr>
        <p:spPr>
          <a:xfrm>
            <a:off x="4450080" y="1935197"/>
            <a:ext cx="3291840" cy="369332"/>
          </a:xfrm>
          <a:prstGeom prst="rect">
            <a:avLst/>
          </a:prstGeom>
          <a:noFill/>
        </p:spPr>
        <p:txBody>
          <a:bodyPr wrap="square" rtlCol="0">
            <a:spAutoFit/>
          </a:bodyPr>
          <a:lstStyle/>
          <a:p>
            <a:r>
              <a:rPr lang="fr-FR" b="1" dirty="0">
                <a:solidFill>
                  <a:srgbClr val="FF0000"/>
                </a:solidFill>
              </a:rPr>
              <a:t>Ça peut aussi être écrit comme</a:t>
            </a:r>
          </a:p>
        </p:txBody>
      </p:sp>
      <p:sp>
        <p:nvSpPr>
          <p:cNvPr id="7" name="Arrow: Right 6">
            <a:extLst>
              <a:ext uri="{FF2B5EF4-FFF2-40B4-BE49-F238E27FC236}">
                <a16:creationId xmlns:a16="http://schemas.microsoft.com/office/drawing/2014/main" id="{72A8DFF6-51F7-46E0-AA9B-77E8B8052418}"/>
              </a:ext>
            </a:extLst>
          </p:cNvPr>
          <p:cNvSpPr/>
          <p:nvPr/>
        </p:nvSpPr>
        <p:spPr>
          <a:xfrm>
            <a:off x="7496139" y="2109164"/>
            <a:ext cx="365050" cy="11477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4C77FF8-BEDA-46C8-BFF1-068C952B940C}"/>
              </a:ext>
            </a:extLst>
          </p:cNvPr>
          <p:cNvSpPr/>
          <p:nvPr/>
        </p:nvSpPr>
        <p:spPr>
          <a:xfrm>
            <a:off x="722671" y="1896725"/>
            <a:ext cx="1224116" cy="4770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E43D27C-B30A-4E24-83D0-524A38418476}"/>
                  </a:ext>
                </a:extLst>
              </p:cNvPr>
              <p:cNvSpPr txBox="1"/>
              <p:nvPr/>
            </p:nvSpPr>
            <p:spPr>
              <a:xfrm>
                <a:off x="-1458049" y="2660606"/>
                <a:ext cx="7188591"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            54</m:t>
                      </m:r>
                      <m:r>
                        <a:rPr lang="en-US" sz="3200" b="0" i="1" smtClean="0">
                          <a:latin typeface="Cambria Math" panose="02040503050406030204" pitchFamily="18" charset="0"/>
                          <a:ea typeface="Cambria Math" panose="02040503050406030204" pitchFamily="18" charset="0"/>
                        </a:rPr>
                        <m:t>+36 ÷4 −1</m:t>
                      </m:r>
                    </m:oMath>
                  </m:oMathPara>
                </a14:m>
                <a:endParaRPr lang="en-US" sz="3200" dirty="0"/>
              </a:p>
            </p:txBody>
          </p:sp>
        </mc:Choice>
        <mc:Fallback xmlns="">
          <p:sp>
            <p:nvSpPr>
              <p:cNvPr id="9" name="TextBox 8">
                <a:extLst>
                  <a:ext uri="{FF2B5EF4-FFF2-40B4-BE49-F238E27FC236}">
                    <a16:creationId xmlns:a16="http://schemas.microsoft.com/office/drawing/2014/main" id="{DE43D27C-B30A-4E24-83D0-524A38418476}"/>
                  </a:ext>
                </a:extLst>
              </p:cNvPr>
              <p:cNvSpPr txBox="1">
                <a:spLocks noRot="1" noChangeAspect="1" noMove="1" noResize="1" noEditPoints="1" noAdjustHandles="1" noChangeArrowheads="1" noChangeShapeType="1" noTextEdit="1"/>
              </p:cNvSpPr>
              <p:nvPr/>
            </p:nvSpPr>
            <p:spPr>
              <a:xfrm>
                <a:off x="-1458049" y="2660606"/>
                <a:ext cx="7188591" cy="584775"/>
              </a:xfrm>
              <a:prstGeom prst="rect">
                <a:avLst/>
              </a:prstGeom>
              <a:blipFill>
                <a:blip r:embed="rId5"/>
                <a:stretch>
                  <a:fillRect/>
                </a:stretch>
              </a:blipFill>
            </p:spPr>
            <p:txBody>
              <a:bodyPr/>
              <a:lstStyle/>
              <a:p>
                <a:r>
                  <a:rPr lang="en-US">
                    <a:noFill/>
                  </a:rPr>
                  <a:t> </a:t>
                </a:r>
              </a:p>
            </p:txBody>
          </p:sp>
        </mc:Fallback>
      </mc:AlternateContent>
      <p:sp>
        <p:nvSpPr>
          <p:cNvPr id="10" name="Rectangle 9">
            <a:extLst>
              <a:ext uri="{FF2B5EF4-FFF2-40B4-BE49-F238E27FC236}">
                <a16:creationId xmlns:a16="http://schemas.microsoft.com/office/drawing/2014/main" id="{2F9A2537-7311-4288-BECA-678F35511A40}"/>
              </a:ext>
            </a:extLst>
          </p:cNvPr>
          <p:cNvSpPr/>
          <p:nvPr/>
        </p:nvSpPr>
        <p:spPr>
          <a:xfrm>
            <a:off x="2030122" y="2733533"/>
            <a:ext cx="1410741" cy="4770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EADE3373-775D-41CE-81AC-285E2F5BAB58}"/>
                  </a:ext>
                </a:extLst>
              </p:cNvPr>
              <p:cNvSpPr txBox="1"/>
              <p:nvPr/>
            </p:nvSpPr>
            <p:spPr>
              <a:xfrm>
                <a:off x="-773723" y="3418361"/>
                <a:ext cx="7188591"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54</m:t>
                      </m:r>
                      <m:r>
                        <a:rPr lang="en-US" sz="3200" b="0" i="1" smtClean="0">
                          <a:latin typeface="Cambria Math" panose="02040503050406030204" pitchFamily="18" charset="0"/>
                          <a:ea typeface="Cambria Math" panose="02040503050406030204" pitchFamily="18" charset="0"/>
                        </a:rPr>
                        <m:t>+9 −1</m:t>
                      </m:r>
                    </m:oMath>
                  </m:oMathPara>
                </a14:m>
                <a:endParaRPr lang="en-US" sz="3200" dirty="0"/>
              </a:p>
            </p:txBody>
          </p:sp>
        </mc:Choice>
        <mc:Fallback xmlns="">
          <p:sp>
            <p:nvSpPr>
              <p:cNvPr id="11" name="TextBox 10">
                <a:extLst>
                  <a:ext uri="{FF2B5EF4-FFF2-40B4-BE49-F238E27FC236}">
                    <a16:creationId xmlns:a16="http://schemas.microsoft.com/office/drawing/2014/main" id="{EADE3373-775D-41CE-81AC-285E2F5BAB58}"/>
                  </a:ext>
                </a:extLst>
              </p:cNvPr>
              <p:cNvSpPr txBox="1">
                <a:spLocks noRot="1" noChangeAspect="1" noMove="1" noResize="1" noEditPoints="1" noAdjustHandles="1" noChangeArrowheads="1" noChangeShapeType="1" noTextEdit="1"/>
              </p:cNvSpPr>
              <p:nvPr/>
            </p:nvSpPr>
            <p:spPr>
              <a:xfrm>
                <a:off x="-773723" y="3418361"/>
                <a:ext cx="7188591" cy="584775"/>
              </a:xfrm>
              <a:prstGeom prst="rect">
                <a:avLst/>
              </a:prstGeom>
              <a:blipFill>
                <a:blip r:embed="rId6"/>
                <a:stretch>
                  <a:fillRect/>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105147EF-DDDF-4EB4-BB13-0F74845BE3C3}"/>
              </a:ext>
            </a:extLst>
          </p:cNvPr>
          <p:cNvSpPr/>
          <p:nvPr/>
        </p:nvSpPr>
        <p:spPr>
          <a:xfrm>
            <a:off x="1791532" y="3472587"/>
            <a:ext cx="1258343" cy="4770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F10E7ABD-3F4B-4160-B451-09E590C0B2CE}"/>
                  </a:ext>
                </a:extLst>
              </p:cNvPr>
              <p:cNvSpPr txBox="1"/>
              <p:nvPr/>
            </p:nvSpPr>
            <p:spPr>
              <a:xfrm>
                <a:off x="-621267" y="4176116"/>
                <a:ext cx="7188591"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6</m:t>
                      </m:r>
                      <m:r>
                        <a:rPr lang="en-US" sz="3200" b="0" i="1" smtClean="0">
                          <a:latin typeface="Cambria Math" panose="02040503050406030204" pitchFamily="18" charset="0"/>
                        </a:rPr>
                        <m:t>3</m:t>
                      </m:r>
                      <m:r>
                        <a:rPr lang="en-US" sz="3200" b="0" i="1" smtClean="0">
                          <a:latin typeface="Cambria Math" panose="02040503050406030204" pitchFamily="18" charset="0"/>
                          <a:ea typeface="Cambria Math" panose="02040503050406030204" pitchFamily="18" charset="0"/>
                        </a:rPr>
                        <m:t> −1</m:t>
                      </m:r>
                    </m:oMath>
                  </m:oMathPara>
                </a14:m>
                <a:endParaRPr lang="en-US" sz="3200" dirty="0"/>
              </a:p>
            </p:txBody>
          </p:sp>
        </mc:Choice>
        <mc:Fallback xmlns="">
          <p:sp>
            <p:nvSpPr>
              <p:cNvPr id="13" name="TextBox 12">
                <a:extLst>
                  <a:ext uri="{FF2B5EF4-FFF2-40B4-BE49-F238E27FC236}">
                    <a16:creationId xmlns:a16="http://schemas.microsoft.com/office/drawing/2014/main" id="{F10E7ABD-3F4B-4160-B451-09E590C0B2CE}"/>
                  </a:ext>
                </a:extLst>
              </p:cNvPr>
              <p:cNvSpPr txBox="1">
                <a:spLocks noRot="1" noChangeAspect="1" noMove="1" noResize="1" noEditPoints="1" noAdjustHandles="1" noChangeArrowheads="1" noChangeShapeType="1" noTextEdit="1"/>
              </p:cNvSpPr>
              <p:nvPr/>
            </p:nvSpPr>
            <p:spPr>
              <a:xfrm>
                <a:off x="-621267" y="4176116"/>
                <a:ext cx="7188591" cy="58477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1543E89C-9156-44CF-B9E4-36A47EC6AD99}"/>
                  </a:ext>
                </a:extLst>
              </p:cNvPr>
              <p:cNvSpPr txBox="1"/>
              <p:nvPr/>
            </p:nvSpPr>
            <p:spPr>
              <a:xfrm>
                <a:off x="-465917" y="4952065"/>
                <a:ext cx="7188591"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6</m:t>
                      </m:r>
                      <m:r>
                        <a:rPr lang="en-US" sz="3200" b="0" i="1" smtClean="0">
                          <a:latin typeface="Cambria Math" panose="02040503050406030204" pitchFamily="18" charset="0"/>
                        </a:rPr>
                        <m:t>2</m:t>
                      </m:r>
                    </m:oMath>
                  </m:oMathPara>
                </a14:m>
                <a:endParaRPr lang="en-US" sz="3200" dirty="0"/>
              </a:p>
            </p:txBody>
          </p:sp>
        </mc:Choice>
        <mc:Fallback xmlns="">
          <p:sp>
            <p:nvSpPr>
              <p:cNvPr id="14" name="TextBox 13">
                <a:extLst>
                  <a:ext uri="{FF2B5EF4-FFF2-40B4-BE49-F238E27FC236}">
                    <a16:creationId xmlns:a16="http://schemas.microsoft.com/office/drawing/2014/main" id="{1543E89C-9156-44CF-B9E4-36A47EC6AD99}"/>
                  </a:ext>
                </a:extLst>
              </p:cNvPr>
              <p:cNvSpPr txBox="1">
                <a:spLocks noRot="1" noChangeAspect="1" noMove="1" noResize="1" noEditPoints="1" noAdjustHandles="1" noChangeArrowheads="1" noChangeShapeType="1" noTextEdit="1"/>
              </p:cNvSpPr>
              <p:nvPr/>
            </p:nvSpPr>
            <p:spPr>
              <a:xfrm>
                <a:off x="-465917" y="4952065"/>
                <a:ext cx="7188591" cy="584775"/>
              </a:xfrm>
              <a:prstGeom prst="rect">
                <a:avLst/>
              </a:prstGeom>
              <a:blipFill>
                <a:blip r:embed="rId8"/>
                <a:stretch>
                  <a:fillRect/>
                </a:stretch>
              </a:blipFill>
            </p:spPr>
            <p:txBody>
              <a:bodyPr/>
              <a:lstStyle/>
              <a:p>
                <a:r>
                  <a:rPr lang="en-US">
                    <a:noFill/>
                  </a:rPr>
                  <a:t> </a:t>
                </a:r>
              </a:p>
            </p:txBody>
          </p:sp>
        </mc:Fallback>
      </mc:AlternateContent>
      <p:sp>
        <p:nvSpPr>
          <p:cNvPr id="19" name="Rectangle 18">
            <a:extLst>
              <a:ext uri="{FF2B5EF4-FFF2-40B4-BE49-F238E27FC236}">
                <a16:creationId xmlns:a16="http://schemas.microsoft.com/office/drawing/2014/main" id="{FC33A5C4-B448-43AD-AEFD-763A2B889265}"/>
              </a:ext>
            </a:extLst>
          </p:cNvPr>
          <p:cNvSpPr/>
          <p:nvPr/>
        </p:nvSpPr>
        <p:spPr>
          <a:xfrm>
            <a:off x="2343856" y="4229975"/>
            <a:ext cx="1258343" cy="4770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730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0" grpId="0" animBg="1"/>
      <p:bldP spid="11" grpId="0"/>
      <p:bldP spid="12" grpId="0" animBg="1"/>
      <p:bldP spid="13" grpId="0"/>
      <p:bldP spid="14" grpId="0"/>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F83A-4929-4942-8B74-743FC6D2EFE6}"/>
              </a:ext>
            </a:extLst>
          </p:cNvPr>
          <p:cNvSpPr>
            <a:spLocks noGrp="1"/>
          </p:cNvSpPr>
          <p:nvPr>
            <p:ph type="title"/>
          </p:nvPr>
        </p:nvSpPr>
        <p:spPr/>
        <p:txBody>
          <a:bodyPr/>
          <a:lstStyle/>
          <a:p>
            <a:pPr algn="ctr"/>
            <a:r>
              <a:rPr lang="fr-FR" b="1" u="sng" dirty="0"/>
              <a:t>La priorité des opérations</a:t>
            </a:r>
            <a:endParaRPr lang="fr-FR" sz="4000" dirty="0"/>
          </a:p>
        </p:txBody>
      </p:sp>
      <p:sp>
        <p:nvSpPr>
          <p:cNvPr id="4" name="Content Placeholder 2">
            <a:extLst>
              <a:ext uri="{FF2B5EF4-FFF2-40B4-BE49-F238E27FC236}">
                <a16:creationId xmlns:a16="http://schemas.microsoft.com/office/drawing/2014/main" id="{9A699161-6586-47DE-9BC3-88F65B990493}"/>
              </a:ext>
            </a:extLst>
          </p:cNvPr>
          <p:cNvSpPr txBox="1">
            <a:spLocks/>
          </p:cNvSpPr>
          <p:nvPr/>
        </p:nvSpPr>
        <p:spPr>
          <a:xfrm>
            <a:off x="642422" y="3286143"/>
            <a:ext cx="11475687" cy="10087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2.  </a:t>
            </a:r>
            <a:r>
              <a:rPr lang="fr-FR" dirty="0"/>
              <a:t>Ensuite, multiplie et divise, dans l’ordre, de gauche à droite.</a:t>
            </a:r>
          </a:p>
        </p:txBody>
      </p:sp>
      <p:sp>
        <p:nvSpPr>
          <p:cNvPr id="5" name="Content Placeholder 2">
            <a:extLst>
              <a:ext uri="{FF2B5EF4-FFF2-40B4-BE49-F238E27FC236}">
                <a16:creationId xmlns:a16="http://schemas.microsoft.com/office/drawing/2014/main" id="{30431329-2173-4D8B-A779-EC52BCD81C06}"/>
              </a:ext>
            </a:extLst>
          </p:cNvPr>
          <p:cNvSpPr txBox="1">
            <a:spLocks/>
          </p:cNvSpPr>
          <p:nvPr/>
        </p:nvSpPr>
        <p:spPr>
          <a:xfrm>
            <a:off x="642422" y="4718721"/>
            <a:ext cx="10711375" cy="8803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3.  </a:t>
            </a:r>
            <a:r>
              <a:rPr lang="fr-FR" dirty="0"/>
              <a:t>Fais l’addition et la soustraction en dernier, dans l’ordre, de gauche à droite.</a:t>
            </a:r>
          </a:p>
        </p:txBody>
      </p:sp>
      <p:sp>
        <p:nvSpPr>
          <p:cNvPr id="7" name="Content Placeholder 2">
            <a:extLst>
              <a:ext uri="{FF2B5EF4-FFF2-40B4-BE49-F238E27FC236}">
                <a16:creationId xmlns:a16="http://schemas.microsoft.com/office/drawing/2014/main" id="{6D9EB3B3-11B1-41E5-8F5F-7C28BA64DA7B}"/>
              </a:ext>
            </a:extLst>
          </p:cNvPr>
          <p:cNvSpPr txBox="1">
            <a:spLocks/>
          </p:cNvSpPr>
          <p:nvPr/>
        </p:nvSpPr>
        <p:spPr>
          <a:xfrm>
            <a:off x="642424" y="1699127"/>
            <a:ext cx="10711376" cy="111441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fr-FR" dirty="0"/>
              <a:t>Complète toutes les opérations en parenthèses.  </a:t>
            </a:r>
            <a:r>
              <a:rPr lang="fr-FR" sz="2400" dirty="0">
                <a:solidFill>
                  <a:srgbClr val="FF0000"/>
                </a:solidFill>
              </a:rPr>
              <a:t>Remarque</a:t>
            </a:r>
            <a:r>
              <a:rPr lang="fr-FR" sz="2400" dirty="0"/>
              <a:t>:  (-3) n’est pas une opération.  Les parenthèses sont utilisées pour nous aider à voir que le nombre est négatif.  Tu verras des crochets [parenthèses carrées] s’il y a des nombres entiers.</a:t>
            </a:r>
          </a:p>
        </p:txBody>
      </p:sp>
      <p:sp>
        <p:nvSpPr>
          <p:cNvPr id="3" name="TextBox 2">
            <a:extLst>
              <a:ext uri="{FF2B5EF4-FFF2-40B4-BE49-F238E27FC236}">
                <a16:creationId xmlns:a16="http://schemas.microsoft.com/office/drawing/2014/main" id="{6411D5DF-629B-428C-8E0B-4961177A909A}"/>
              </a:ext>
            </a:extLst>
          </p:cNvPr>
          <p:cNvSpPr txBox="1"/>
          <p:nvPr/>
        </p:nvSpPr>
        <p:spPr>
          <a:xfrm>
            <a:off x="110836" y="5739618"/>
            <a:ext cx="11813309" cy="646331"/>
          </a:xfrm>
          <a:prstGeom prst="rect">
            <a:avLst/>
          </a:prstGeom>
          <a:noFill/>
        </p:spPr>
        <p:txBody>
          <a:bodyPr wrap="square" rtlCol="0">
            <a:spAutoFit/>
          </a:bodyPr>
          <a:lstStyle/>
          <a:p>
            <a:r>
              <a:rPr lang="fr-FR" dirty="0">
                <a:solidFill>
                  <a:srgbClr val="FF0000"/>
                </a:solidFill>
              </a:rPr>
              <a:t>Remarque</a:t>
            </a:r>
            <a:r>
              <a:rPr lang="fr-FR" dirty="0"/>
              <a:t>:  Lorsque tu vois une fraction, ça veut dire diviser.  Cependant, des parenthèses sont impliquées autour du numérateur et dénominateur.  Ça veut dire qu’il faut évaluer chacun, le numérateur, puis le dénominateur, avant de diviser.</a:t>
            </a:r>
          </a:p>
        </p:txBody>
      </p:sp>
    </p:spTree>
    <p:extLst>
      <p:ext uri="{BB962C8B-B14F-4D97-AF65-F5344CB8AC3E}">
        <p14:creationId xmlns:p14="http://schemas.microsoft.com/office/powerpoint/2010/main" val="395414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9CFE-655F-476A-BDB6-40D8FFDC2021}"/>
              </a:ext>
            </a:extLst>
          </p:cNvPr>
          <p:cNvSpPr>
            <a:spLocks noGrp="1"/>
          </p:cNvSpPr>
          <p:nvPr>
            <p:ph type="title"/>
          </p:nvPr>
        </p:nvSpPr>
        <p:spPr/>
        <p:txBody>
          <a:bodyPr/>
          <a:lstStyle/>
          <a:p>
            <a:r>
              <a:rPr lang="fr-FR" dirty="0"/>
              <a:t>Exemple:  Évalue.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07298C2-1FB5-4B53-81B5-70FD319D12A4}"/>
                  </a:ext>
                </a:extLst>
              </p:cNvPr>
              <p:cNvSpPr txBox="1"/>
              <p:nvPr/>
            </p:nvSpPr>
            <p:spPr>
              <a:xfrm>
                <a:off x="5793543" y="1756587"/>
                <a:ext cx="6668087"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3200" i="1" smtClean="0">
                              <a:latin typeface="Cambria Math" panose="02040503050406030204" pitchFamily="18" charset="0"/>
                            </a:rPr>
                          </m:ctrlPr>
                        </m:dPr>
                        <m:e>
                          <m:d>
                            <m:dPr>
                              <m:ctrlPr>
                                <a:rPr lang="en-US" sz="3200" b="0" i="1" smtClean="0">
                                  <a:latin typeface="Cambria Math" panose="02040503050406030204" pitchFamily="18" charset="0"/>
                                </a:rPr>
                              </m:ctrlPr>
                            </m:dPr>
                            <m:e>
                              <m:r>
                                <a:rPr lang="en-US" sz="3200" b="0" i="1" smtClean="0">
                                  <a:latin typeface="Cambria Math" panose="02040503050406030204" pitchFamily="18" charset="0"/>
                                </a:rPr>
                                <m:t>−6</m:t>
                              </m:r>
                            </m:e>
                          </m:d>
                          <m:r>
                            <a:rPr lang="en-US" sz="3200" b="0" i="1" smtClean="0">
                              <a:latin typeface="Cambria Math" panose="02040503050406030204" pitchFamily="18" charset="0"/>
                            </a:rPr>
                            <m:t>+(−2)</m:t>
                          </m:r>
                        </m:e>
                      </m:d>
                      <m:r>
                        <a:rPr lang="en-US" sz="3200" b="0" i="1" smtClean="0">
                          <a:latin typeface="Cambria Math" panose="02040503050406030204" pitchFamily="18" charset="0"/>
                        </a:rPr>
                        <m:t> </m:t>
                      </m:r>
                      <m:r>
                        <a:rPr lang="en-US" sz="3200" b="0" i="1" smtClean="0">
                          <a:latin typeface="Cambria Math" panose="02040503050406030204" pitchFamily="18" charset="0"/>
                          <a:ea typeface="Cambria Math" panose="02040503050406030204" pitchFamily="18" charset="0"/>
                        </a:rPr>
                        <m:t>÷</m:t>
                      </m:r>
                      <m:d>
                        <m:dPr>
                          <m:ctrlPr>
                            <a:rPr lang="en-US" sz="3200" b="0" i="1" smtClean="0">
                              <a:latin typeface="Cambria Math" panose="02040503050406030204" pitchFamily="18" charset="0"/>
                              <a:ea typeface="Cambria Math" panose="02040503050406030204" pitchFamily="18" charset="0"/>
                            </a:rPr>
                          </m:ctrlPr>
                        </m:dPr>
                        <m:e>
                          <m:r>
                            <a:rPr lang="en-US" sz="3200" b="0" i="1" smtClean="0">
                              <a:latin typeface="Cambria Math" panose="02040503050406030204" pitchFamily="18" charset="0"/>
                              <a:ea typeface="Cambria Math" panose="02040503050406030204" pitchFamily="18" charset="0"/>
                            </a:rPr>
                            <m:t>−4</m:t>
                          </m:r>
                        </m:e>
                      </m:d>
                      <m:r>
                        <a:rPr lang="en-US" sz="3200" b="0" i="1" smtClean="0">
                          <a:latin typeface="Cambria Math" panose="02040503050406030204" pitchFamily="18" charset="0"/>
                          <a:ea typeface="Cambria Math" panose="02040503050406030204" pitchFamily="18" charset="0"/>
                        </a:rPr>
                        <m:t>+(−5)</m:t>
                      </m:r>
                    </m:oMath>
                  </m:oMathPara>
                </a14:m>
                <a:endParaRPr lang="en-US" sz="3200" dirty="0"/>
              </a:p>
            </p:txBody>
          </p:sp>
        </mc:Choice>
        <mc:Fallback xmlns="">
          <p:sp>
            <p:nvSpPr>
              <p:cNvPr id="4" name="TextBox 3">
                <a:extLst>
                  <a:ext uri="{FF2B5EF4-FFF2-40B4-BE49-F238E27FC236}">
                    <a16:creationId xmlns:a16="http://schemas.microsoft.com/office/drawing/2014/main" id="{407298C2-1FB5-4B53-81B5-70FD319D12A4}"/>
                  </a:ext>
                </a:extLst>
              </p:cNvPr>
              <p:cNvSpPr txBox="1">
                <a:spLocks noRot="1" noChangeAspect="1" noMove="1" noResize="1" noEditPoints="1" noAdjustHandles="1" noChangeArrowheads="1" noChangeShapeType="1" noTextEdit="1"/>
              </p:cNvSpPr>
              <p:nvPr/>
            </p:nvSpPr>
            <p:spPr>
              <a:xfrm>
                <a:off x="5793543" y="1756587"/>
                <a:ext cx="6668087" cy="584775"/>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85512E01-831D-4D54-9048-9E9309A180D2}"/>
              </a:ext>
            </a:extLst>
          </p:cNvPr>
          <p:cNvSpPr txBox="1"/>
          <p:nvPr/>
        </p:nvSpPr>
        <p:spPr>
          <a:xfrm>
            <a:off x="589136" y="1856990"/>
            <a:ext cx="3825771" cy="523220"/>
          </a:xfrm>
          <a:prstGeom prst="rect">
            <a:avLst/>
          </a:prstGeom>
          <a:noFill/>
        </p:spPr>
        <p:txBody>
          <a:bodyPr wrap="square" rtlCol="0">
            <a:spAutoFit/>
          </a:bodyPr>
          <a:lstStyle/>
          <a:p>
            <a:r>
              <a:rPr lang="fr-FR" sz="2800" dirty="0">
                <a:solidFill>
                  <a:srgbClr val="FF0000"/>
                </a:solidFill>
              </a:rPr>
              <a:t>Étape 1</a:t>
            </a:r>
            <a:r>
              <a:rPr lang="fr-FR" sz="2800" dirty="0"/>
              <a:t>:  les parenthèses</a:t>
            </a:r>
          </a:p>
        </p:txBody>
      </p:sp>
      <p:sp>
        <p:nvSpPr>
          <p:cNvPr id="6" name="Rectangle 5">
            <a:extLst>
              <a:ext uri="{FF2B5EF4-FFF2-40B4-BE49-F238E27FC236}">
                <a16:creationId xmlns:a16="http://schemas.microsoft.com/office/drawing/2014/main" id="{0756FA94-33FD-434D-9EE5-3CF39C0D9CBA}"/>
              </a:ext>
            </a:extLst>
          </p:cNvPr>
          <p:cNvSpPr/>
          <p:nvPr/>
        </p:nvSpPr>
        <p:spPr>
          <a:xfrm>
            <a:off x="6370319" y="1768092"/>
            <a:ext cx="2757267"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85036BD-24AF-4E72-A379-BE5EB10274E3}"/>
                  </a:ext>
                </a:extLst>
              </p:cNvPr>
              <p:cNvSpPr txBox="1"/>
              <p:nvPr/>
            </p:nvSpPr>
            <p:spPr>
              <a:xfrm>
                <a:off x="5705052" y="2868997"/>
                <a:ext cx="6668087"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 </m:t>
                      </m:r>
                      <m:r>
                        <a:rPr lang="en-US" sz="3200" b="0" i="1" smtClean="0">
                          <a:latin typeface="Cambria Math" panose="02040503050406030204" pitchFamily="18" charset="0"/>
                        </a:rPr>
                        <m:t> </m:t>
                      </m:r>
                      <m:r>
                        <a:rPr lang="en-US" sz="3200" i="1" smtClean="0">
                          <a:latin typeface="Cambria Math" panose="02040503050406030204" pitchFamily="18" charset="0"/>
                        </a:rPr>
                        <m:t>(</m:t>
                      </m:r>
                      <m:r>
                        <a:rPr lang="en-US" sz="3200" b="0" i="1" smtClean="0">
                          <a:latin typeface="Cambria Math" panose="02040503050406030204" pitchFamily="18" charset="0"/>
                        </a:rPr>
                        <m:t>−8) </m:t>
                      </m:r>
                      <m:r>
                        <a:rPr lang="en-US" sz="3200" b="0" i="1" smtClean="0">
                          <a:latin typeface="Cambria Math" panose="02040503050406030204" pitchFamily="18" charset="0"/>
                          <a:ea typeface="Cambria Math" panose="02040503050406030204" pitchFamily="18" charset="0"/>
                        </a:rPr>
                        <m:t>÷</m:t>
                      </m:r>
                      <m:d>
                        <m:dPr>
                          <m:ctrlPr>
                            <a:rPr lang="en-US" sz="3200" b="0" i="1" smtClean="0">
                              <a:latin typeface="Cambria Math" panose="02040503050406030204" pitchFamily="18" charset="0"/>
                              <a:ea typeface="Cambria Math" panose="02040503050406030204" pitchFamily="18" charset="0"/>
                            </a:rPr>
                          </m:ctrlPr>
                        </m:dPr>
                        <m:e>
                          <m:r>
                            <a:rPr lang="en-US" sz="3200" b="0" i="1" smtClean="0">
                              <a:latin typeface="Cambria Math" panose="02040503050406030204" pitchFamily="18" charset="0"/>
                              <a:ea typeface="Cambria Math" panose="02040503050406030204" pitchFamily="18" charset="0"/>
                            </a:rPr>
                            <m:t>−4</m:t>
                          </m:r>
                        </m:e>
                      </m:d>
                      <m:r>
                        <a:rPr lang="en-US" sz="3200" b="0" i="1" smtClean="0">
                          <a:latin typeface="Cambria Math" panose="02040503050406030204" pitchFamily="18" charset="0"/>
                          <a:ea typeface="Cambria Math" panose="02040503050406030204" pitchFamily="18" charset="0"/>
                        </a:rPr>
                        <m:t>+(−5)</m:t>
                      </m:r>
                    </m:oMath>
                  </m:oMathPara>
                </a14:m>
                <a:endParaRPr lang="en-US" sz="3200" dirty="0"/>
              </a:p>
            </p:txBody>
          </p:sp>
        </mc:Choice>
        <mc:Fallback xmlns="">
          <p:sp>
            <p:nvSpPr>
              <p:cNvPr id="7" name="TextBox 6">
                <a:extLst>
                  <a:ext uri="{FF2B5EF4-FFF2-40B4-BE49-F238E27FC236}">
                    <a16:creationId xmlns:a16="http://schemas.microsoft.com/office/drawing/2014/main" id="{685036BD-24AF-4E72-A379-BE5EB10274E3}"/>
                  </a:ext>
                </a:extLst>
              </p:cNvPr>
              <p:cNvSpPr txBox="1">
                <a:spLocks noRot="1" noChangeAspect="1" noMove="1" noResize="1" noEditPoints="1" noAdjustHandles="1" noChangeArrowheads="1" noChangeShapeType="1" noTextEdit="1"/>
              </p:cNvSpPr>
              <p:nvPr/>
            </p:nvSpPr>
            <p:spPr>
              <a:xfrm>
                <a:off x="5705052" y="2868997"/>
                <a:ext cx="6668087" cy="584775"/>
              </a:xfrm>
              <a:prstGeom prst="rect">
                <a:avLst/>
              </a:prstGeom>
              <a:blipFill>
                <a:blip r:embed="rId3"/>
                <a:stretch>
                  <a:fillRect/>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9DEC9520-1858-4D54-8CF0-C438DD80BD01}"/>
              </a:ext>
            </a:extLst>
          </p:cNvPr>
          <p:cNvSpPr txBox="1"/>
          <p:nvPr/>
        </p:nvSpPr>
        <p:spPr>
          <a:xfrm>
            <a:off x="589136" y="2907845"/>
            <a:ext cx="6027563" cy="954107"/>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a:p>
            <a:r>
              <a:rPr lang="fr-FR" sz="2800" dirty="0"/>
              <a:t>              	</a:t>
            </a:r>
            <a:r>
              <a:rPr lang="fr-FR" sz="2000" dirty="0"/>
              <a:t>en lisant de gauche à droite.</a:t>
            </a:r>
          </a:p>
        </p:txBody>
      </p:sp>
      <p:sp>
        <p:nvSpPr>
          <p:cNvPr id="9" name="Rectangle 8">
            <a:extLst>
              <a:ext uri="{FF2B5EF4-FFF2-40B4-BE49-F238E27FC236}">
                <a16:creationId xmlns:a16="http://schemas.microsoft.com/office/drawing/2014/main" id="{38F205B9-C9C2-4A3D-8456-2A8088357373}"/>
              </a:ext>
            </a:extLst>
          </p:cNvPr>
          <p:cNvSpPr/>
          <p:nvPr/>
        </p:nvSpPr>
        <p:spPr>
          <a:xfrm>
            <a:off x="7193400" y="2869392"/>
            <a:ext cx="2459048"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18DC1A4-FAF7-444C-97AC-8470CB4F73E4}"/>
                  </a:ext>
                </a:extLst>
              </p:cNvPr>
              <p:cNvSpPr txBox="1"/>
              <p:nvPr/>
            </p:nvSpPr>
            <p:spPr>
              <a:xfrm>
                <a:off x="4701745" y="3951587"/>
                <a:ext cx="6668087"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 </m:t>
                      </m:r>
                      <m:r>
                        <a:rPr lang="en-US" sz="3200" b="0" i="1" smtClean="0">
                          <a:latin typeface="Cambria Math" panose="02040503050406030204" pitchFamily="18" charset="0"/>
                        </a:rPr>
                        <m:t>                          </m:t>
                      </m:r>
                      <m:r>
                        <a:rPr lang="en-US" sz="3200" i="1" smtClean="0">
                          <a:latin typeface="Cambria Math" panose="02040503050406030204" pitchFamily="18" charset="0"/>
                        </a:rPr>
                        <m:t>2</m:t>
                      </m:r>
                      <m:r>
                        <a:rPr lang="en-US" sz="3200" b="0" i="1" smtClean="0">
                          <a:latin typeface="Cambria Math" panose="02040503050406030204" pitchFamily="18" charset="0"/>
                        </a:rPr>
                        <m:t> </m:t>
                      </m:r>
                      <m:r>
                        <a:rPr lang="en-US" sz="3200" b="0" i="1" smtClean="0">
                          <a:latin typeface="Cambria Math" panose="02040503050406030204" pitchFamily="18" charset="0"/>
                          <a:ea typeface="Cambria Math" panose="02040503050406030204" pitchFamily="18" charset="0"/>
                        </a:rPr>
                        <m:t>+(−5)</m:t>
                      </m:r>
                    </m:oMath>
                  </m:oMathPara>
                </a14:m>
                <a:endParaRPr lang="en-US" sz="3200" dirty="0"/>
              </a:p>
            </p:txBody>
          </p:sp>
        </mc:Choice>
        <mc:Fallback xmlns="">
          <p:sp>
            <p:nvSpPr>
              <p:cNvPr id="10" name="TextBox 9">
                <a:extLst>
                  <a:ext uri="{FF2B5EF4-FFF2-40B4-BE49-F238E27FC236}">
                    <a16:creationId xmlns:a16="http://schemas.microsoft.com/office/drawing/2014/main" id="{818DC1A4-FAF7-444C-97AC-8470CB4F73E4}"/>
                  </a:ext>
                </a:extLst>
              </p:cNvPr>
              <p:cNvSpPr txBox="1">
                <a:spLocks noRot="1" noChangeAspect="1" noMove="1" noResize="1" noEditPoints="1" noAdjustHandles="1" noChangeArrowheads="1" noChangeShapeType="1" noTextEdit="1"/>
              </p:cNvSpPr>
              <p:nvPr/>
            </p:nvSpPr>
            <p:spPr>
              <a:xfrm>
                <a:off x="4701745" y="3951587"/>
                <a:ext cx="6668087" cy="584775"/>
              </a:xfrm>
              <a:prstGeom prst="rect">
                <a:avLst/>
              </a:prstGeom>
              <a:blipFill>
                <a:blip r:embed="rId4"/>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9104CC9F-86E3-48AC-ADF6-98A172214026}"/>
              </a:ext>
            </a:extLst>
          </p:cNvPr>
          <p:cNvSpPr txBox="1"/>
          <p:nvPr/>
        </p:nvSpPr>
        <p:spPr>
          <a:xfrm>
            <a:off x="589137" y="4063560"/>
            <a:ext cx="5781182" cy="954107"/>
          </a:xfrm>
          <a:prstGeom prst="rect">
            <a:avLst/>
          </a:prstGeom>
          <a:noFill/>
        </p:spPr>
        <p:txBody>
          <a:bodyPr wrap="square" rtlCol="0">
            <a:spAutoFit/>
          </a:bodyPr>
          <a:lstStyle/>
          <a:p>
            <a:r>
              <a:rPr lang="fr-FR" sz="2800" dirty="0">
                <a:solidFill>
                  <a:srgbClr val="FF0000"/>
                </a:solidFill>
              </a:rPr>
              <a:t>Étape 3</a:t>
            </a:r>
            <a:r>
              <a:rPr lang="fr-FR" sz="2800" dirty="0"/>
              <a:t>:  l’addition ou la soustraction</a:t>
            </a:r>
          </a:p>
          <a:p>
            <a:r>
              <a:rPr lang="fr-FR" sz="2800" dirty="0"/>
              <a:t>              	</a:t>
            </a:r>
            <a:r>
              <a:rPr lang="fr-FR" sz="2000" dirty="0"/>
              <a:t> en lisant en de gauche à droite.</a:t>
            </a:r>
          </a:p>
        </p:txBody>
      </p:sp>
      <p:sp>
        <p:nvSpPr>
          <p:cNvPr id="12" name="Rectangle 11">
            <a:extLst>
              <a:ext uri="{FF2B5EF4-FFF2-40B4-BE49-F238E27FC236}">
                <a16:creationId xmlns:a16="http://schemas.microsoft.com/office/drawing/2014/main" id="{6638192F-E95B-4921-A3BD-190CEFD182F0}"/>
              </a:ext>
            </a:extLst>
          </p:cNvPr>
          <p:cNvSpPr/>
          <p:nvPr/>
        </p:nvSpPr>
        <p:spPr>
          <a:xfrm>
            <a:off x="8381525" y="3969902"/>
            <a:ext cx="1749459"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FBD9981-4EA3-4BAF-A64A-E8D41889BA7C}"/>
                  </a:ext>
                </a:extLst>
              </p:cNvPr>
              <p:cNvSpPr txBox="1"/>
              <p:nvPr/>
            </p:nvSpPr>
            <p:spPr>
              <a:xfrm>
                <a:off x="4414908" y="5187986"/>
                <a:ext cx="6668087"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 </m:t>
                      </m:r>
                      <m:r>
                        <a:rPr lang="en-US" sz="3200" b="0" i="1" smtClean="0">
                          <a:latin typeface="Cambria Math" panose="02040503050406030204" pitchFamily="18" charset="0"/>
                        </a:rPr>
                        <m:t>                              </m:t>
                      </m:r>
                      <m:r>
                        <a:rPr lang="en-US" sz="3200" b="0" i="1" smtClean="0">
                          <a:latin typeface="Cambria Math" panose="02040503050406030204" pitchFamily="18" charset="0"/>
                          <a:ea typeface="Cambria Math" panose="02040503050406030204" pitchFamily="18" charset="0"/>
                        </a:rPr>
                        <m:t>(−3)</m:t>
                      </m:r>
                    </m:oMath>
                  </m:oMathPara>
                </a14:m>
                <a:endParaRPr lang="en-US" sz="3200" dirty="0"/>
              </a:p>
            </p:txBody>
          </p:sp>
        </mc:Choice>
        <mc:Fallback xmlns="">
          <p:sp>
            <p:nvSpPr>
              <p:cNvPr id="14" name="TextBox 13">
                <a:extLst>
                  <a:ext uri="{FF2B5EF4-FFF2-40B4-BE49-F238E27FC236}">
                    <a16:creationId xmlns:a16="http://schemas.microsoft.com/office/drawing/2014/main" id="{6FBD9981-4EA3-4BAF-A64A-E8D41889BA7C}"/>
                  </a:ext>
                </a:extLst>
              </p:cNvPr>
              <p:cNvSpPr txBox="1">
                <a:spLocks noRot="1" noChangeAspect="1" noMove="1" noResize="1" noEditPoints="1" noAdjustHandles="1" noChangeArrowheads="1" noChangeShapeType="1" noTextEdit="1"/>
              </p:cNvSpPr>
              <p:nvPr/>
            </p:nvSpPr>
            <p:spPr>
              <a:xfrm>
                <a:off x="4414908" y="5187986"/>
                <a:ext cx="6668087" cy="584775"/>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9354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animBg="1"/>
      <p:bldP spid="10" grpId="0"/>
      <p:bldP spid="11" grpId="0"/>
      <p:bldP spid="12"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9CFE-655F-476A-BDB6-40D8FFDC2021}"/>
              </a:ext>
            </a:extLst>
          </p:cNvPr>
          <p:cNvSpPr>
            <a:spLocks noGrp="1"/>
          </p:cNvSpPr>
          <p:nvPr>
            <p:ph type="title"/>
          </p:nvPr>
        </p:nvSpPr>
        <p:spPr>
          <a:xfrm>
            <a:off x="477316" y="90658"/>
            <a:ext cx="11409884" cy="1325563"/>
          </a:xfrm>
        </p:spPr>
        <p:txBody>
          <a:bodyPr>
            <a:normAutofit fontScale="90000"/>
          </a:bodyPr>
          <a:lstStyle/>
          <a:p>
            <a:r>
              <a:rPr lang="fr-FR" dirty="0"/>
              <a:t>Exemple:  Évalue.</a:t>
            </a:r>
            <a:br>
              <a:rPr lang="fr-FR" dirty="0"/>
            </a:br>
            <a:r>
              <a:rPr lang="fr-FR" sz="2700" dirty="0">
                <a:solidFill>
                  <a:srgbClr val="FF0000"/>
                </a:solidFill>
              </a:rPr>
              <a:t>Remarque</a:t>
            </a:r>
            <a:r>
              <a:rPr lang="fr-FR" sz="2700" dirty="0"/>
              <a:t>: La barre d’une fraction implique des parenthèses en haut et en bas. Alors, il faut évaluer le numérateur et le dénominateur individuellement.</a:t>
            </a:r>
          </a:p>
        </p:txBody>
      </p:sp>
      <p:sp>
        <p:nvSpPr>
          <p:cNvPr id="5" name="TextBox 4">
            <a:extLst>
              <a:ext uri="{FF2B5EF4-FFF2-40B4-BE49-F238E27FC236}">
                <a16:creationId xmlns:a16="http://schemas.microsoft.com/office/drawing/2014/main" id="{85512E01-831D-4D54-9048-9E9309A180D2}"/>
              </a:ext>
            </a:extLst>
          </p:cNvPr>
          <p:cNvSpPr txBox="1"/>
          <p:nvPr/>
        </p:nvSpPr>
        <p:spPr>
          <a:xfrm>
            <a:off x="426866" y="2288107"/>
            <a:ext cx="8001056" cy="523220"/>
          </a:xfrm>
          <a:prstGeom prst="rect">
            <a:avLst/>
          </a:prstGeom>
          <a:noFill/>
        </p:spPr>
        <p:txBody>
          <a:bodyPr wrap="square" rtlCol="0">
            <a:spAutoFit/>
          </a:bodyPr>
          <a:lstStyle/>
          <a:p>
            <a:r>
              <a:rPr lang="fr-FR" sz="2800" dirty="0">
                <a:solidFill>
                  <a:srgbClr val="FF0000"/>
                </a:solidFill>
              </a:rPr>
              <a:t>Étape 1</a:t>
            </a:r>
            <a:r>
              <a:rPr lang="fr-FR" sz="2800" dirty="0"/>
              <a:t>:  les parenthèses:  </a:t>
            </a:r>
            <a:r>
              <a:rPr lang="fr-FR" sz="2000" dirty="0"/>
              <a:t>Il n’y en a pas dans le numérateur.</a:t>
            </a:r>
          </a:p>
        </p:txBody>
      </p:sp>
      <p:sp>
        <p:nvSpPr>
          <p:cNvPr id="6" name="Rectangle 5">
            <a:extLst>
              <a:ext uri="{FF2B5EF4-FFF2-40B4-BE49-F238E27FC236}">
                <a16:creationId xmlns:a16="http://schemas.microsoft.com/office/drawing/2014/main" id="{0756FA94-33FD-434D-9EE5-3CF39C0D9CBA}"/>
              </a:ext>
            </a:extLst>
          </p:cNvPr>
          <p:cNvSpPr/>
          <p:nvPr/>
        </p:nvSpPr>
        <p:spPr>
          <a:xfrm>
            <a:off x="7906570" y="1335414"/>
            <a:ext cx="2101645" cy="4723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DEC9520-1858-4D54-8CF0-C438DD80BD01}"/>
              </a:ext>
            </a:extLst>
          </p:cNvPr>
          <p:cNvSpPr txBox="1"/>
          <p:nvPr/>
        </p:nvSpPr>
        <p:spPr>
          <a:xfrm>
            <a:off x="477315" y="3167390"/>
            <a:ext cx="6298407"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endParaRPr lang="fr-FR" sz="2000" dirty="0"/>
          </a:p>
        </p:txBody>
      </p:sp>
      <p:sp>
        <p:nvSpPr>
          <p:cNvPr id="9" name="Rectangle 8">
            <a:extLst>
              <a:ext uri="{FF2B5EF4-FFF2-40B4-BE49-F238E27FC236}">
                <a16:creationId xmlns:a16="http://schemas.microsoft.com/office/drawing/2014/main" id="{38F205B9-C9C2-4A3D-8456-2A8088357373}"/>
              </a:ext>
            </a:extLst>
          </p:cNvPr>
          <p:cNvSpPr/>
          <p:nvPr/>
        </p:nvSpPr>
        <p:spPr>
          <a:xfrm>
            <a:off x="8540371" y="2811327"/>
            <a:ext cx="1318734" cy="4222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9104CC9F-86E3-48AC-ADF6-98A172214026}"/>
              </a:ext>
            </a:extLst>
          </p:cNvPr>
          <p:cNvSpPr txBox="1"/>
          <p:nvPr/>
        </p:nvSpPr>
        <p:spPr>
          <a:xfrm>
            <a:off x="487866" y="4389279"/>
            <a:ext cx="5874834"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a:t>
            </a:r>
          </a:p>
        </p:txBody>
      </p:sp>
      <p:sp>
        <p:nvSpPr>
          <p:cNvPr id="12" name="Rectangle 11">
            <a:extLst>
              <a:ext uri="{FF2B5EF4-FFF2-40B4-BE49-F238E27FC236}">
                <a16:creationId xmlns:a16="http://schemas.microsoft.com/office/drawing/2014/main" id="{6638192F-E95B-4921-A3BD-190CEFD182F0}"/>
              </a:ext>
            </a:extLst>
          </p:cNvPr>
          <p:cNvSpPr/>
          <p:nvPr/>
        </p:nvSpPr>
        <p:spPr>
          <a:xfrm>
            <a:off x="7955935" y="3925085"/>
            <a:ext cx="1414411" cy="4641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00F1750-4D04-462B-BE6D-38D7A649F9BE}"/>
                  </a:ext>
                </a:extLst>
              </p:cNvPr>
              <p:cNvSpPr txBox="1"/>
              <p:nvPr/>
            </p:nvSpPr>
            <p:spPr>
              <a:xfrm>
                <a:off x="7906570" y="1416221"/>
                <a:ext cx="2101645" cy="76219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600" i="1" smtClean="0">
                              <a:latin typeface="Cambria Math" panose="02040503050406030204" pitchFamily="18" charset="0"/>
                            </a:rPr>
                          </m:ctrlPr>
                        </m:fPr>
                        <m:num>
                          <m:r>
                            <a:rPr lang="en-US" sz="2600" b="0" i="1" smtClean="0">
                              <a:latin typeface="Cambria Math" panose="02040503050406030204" pitchFamily="18" charset="0"/>
                            </a:rPr>
                            <m:t>2+4 </m:t>
                          </m:r>
                          <m:r>
                            <a:rPr lang="en-US" sz="2600" b="0" i="1" smtClean="0">
                              <a:latin typeface="Cambria Math" panose="02040503050406030204" pitchFamily="18" charset="0"/>
                              <a:ea typeface="Cambria Math" panose="02040503050406030204" pitchFamily="18" charset="0"/>
                            </a:rPr>
                            <m:t>×(−8)</m:t>
                          </m:r>
                        </m:num>
                        <m:den>
                          <m:r>
                            <a:rPr lang="en-US" sz="2600" b="0" i="1" smtClean="0">
                              <a:latin typeface="Cambria Math" panose="02040503050406030204" pitchFamily="18" charset="0"/>
                            </a:rPr>
                            <m:t>−6</m:t>
                          </m:r>
                        </m:den>
                      </m:f>
                    </m:oMath>
                  </m:oMathPara>
                </a14:m>
                <a:endParaRPr lang="en-US" sz="2600" dirty="0"/>
              </a:p>
            </p:txBody>
          </p:sp>
        </mc:Choice>
        <mc:Fallback xmlns="">
          <p:sp>
            <p:nvSpPr>
              <p:cNvPr id="13" name="TextBox 12">
                <a:extLst>
                  <a:ext uri="{FF2B5EF4-FFF2-40B4-BE49-F238E27FC236}">
                    <a16:creationId xmlns:a16="http://schemas.microsoft.com/office/drawing/2014/main" id="{100F1750-4D04-462B-BE6D-38D7A649F9BE}"/>
                  </a:ext>
                </a:extLst>
              </p:cNvPr>
              <p:cNvSpPr txBox="1">
                <a:spLocks noRot="1" noChangeAspect="1" noMove="1" noResize="1" noEditPoints="1" noAdjustHandles="1" noChangeArrowheads="1" noChangeShapeType="1" noTextEdit="1"/>
              </p:cNvSpPr>
              <p:nvPr/>
            </p:nvSpPr>
            <p:spPr>
              <a:xfrm>
                <a:off x="7906570" y="1416221"/>
                <a:ext cx="2101645" cy="76219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B0FB6794-0D44-44CC-AC64-9F577F3F2D23}"/>
                  </a:ext>
                </a:extLst>
              </p:cNvPr>
              <p:cNvSpPr txBox="1"/>
              <p:nvPr/>
            </p:nvSpPr>
            <p:spPr>
              <a:xfrm>
                <a:off x="7869909" y="2831098"/>
                <a:ext cx="2101645" cy="76219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600" i="1" smtClean="0">
                              <a:latin typeface="Cambria Math" panose="02040503050406030204" pitchFamily="18" charset="0"/>
                            </a:rPr>
                          </m:ctrlPr>
                        </m:fPr>
                        <m:num>
                          <m:r>
                            <a:rPr lang="en-US" sz="2600" b="0" i="1" smtClean="0">
                              <a:latin typeface="Cambria Math" panose="02040503050406030204" pitchFamily="18" charset="0"/>
                            </a:rPr>
                            <m:t>2+4 </m:t>
                          </m:r>
                          <m:r>
                            <a:rPr lang="en-US" sz="2600" b="0" i="1" smtClean="0">
                              <a:latin typeface="Cambria Math" panose="02040503050406030204" pitchFamily="18" charset="0"/>
                              <a:ea typeface="Cambria Math" panose="02040503050406030204" pitchFamily="18" charset="0"/>
                            </a:rPr>
                            <m:t>×(−8)</m:t>
                          </m:r>
                        </m:num>
                        <m:den>
                          <m:r>
                            <a:rPr lang="en-US" sz="2600" b="0" i="1" smtClean="0">
                              <a:latin typeface="Cambria Math" panose="02040503050406030204" pitchFamily="18" charset="0"/>
                            </a:rPr>
                            <m:t>−6</m:t>
                          </m:r>
                        </m:den>
                      </m:f>
                    </m:oMath>
                  </m:oMathPara>
                </a14:m>
                <a:endParaRPr lang="en-US" sz="2600" dirty="0"/>
              </a:p>
            </p:txBody>
          </p:sp>
        </mc:Choice>
        <mc:Fallback xmlns="">
          <p:sp>
            <p:nvSpPr>
              <p:cNvPr id="15" name="TextBox 14">
                <a:extLst>
                  <a:ext uri="{FF2B5EF4-FFF2-40B4-BE49-F238E27FC236}">
                    <a16:creationId xmlns:a16="http://schemas.microsoft.com/office/drawing/2014/main" id="{B0FB6794-0D44-44CC-AC64-9F577F3F2D23}"/>
                  </a:ext>
                </a:extLst>
              </p:cNvPr>
              <p:cNvSpPr txBox="1">
                <a:spLocks noRot="1" noChangeAspect="1" noMove="1" noResize="1" noEditPoints="1" noAdjustHandles="1" noChangeArrowheads="1" noChangeShapeType="1" noTextEdit="1"/>
              </p:cNvSpPr>
              <p:nvPr/>
            </p:nvSpPr>
            <p:spPr>
              <a:xfrm>
                <a:off x="7869909" y="2831098"/>
                <a:ext cx="2101645" cy="76219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280F8603-3ED0-42BE-8FBD-5962A2896D3E}"/>
                  </a:ext>
                </a:extLst>
              </p:cNvPr>
              <p:cNvSpPr txBox="1"/>
              <p:nvPr/>
            </p:nvSpPr>
            <p:spPr>
              <a:xfrm>
                <a:off x="7601770" y="3983495"/>
                <a:ext cx="2594623" cy="811569"/>
              </a:xfrm>
              <a:prstGeom prst="rect">
                <a:avLst/>
              </a:prstGeom>
              <a:noFill/>
            </p:spPr>
            <p:txBody>
              <a:bodyPr wrap="square" lIns="0" tIns="0" rIns="0" bIns="0" rtlCol="0">
                <a:spAutoFit/>
              </a:bodyPr>
              <a:lstStyle/>
              <a:p>
                <a:r>
                  <a:rPr lang="en-US" sz="3600" dirty="0"/>
                  <a:t>    </a:t>
                </a:r>
                <a14:m>
                  <m:oMath xmlns:m="http://schemas.openxmlformats.org/officeDocument/2006/math">
                    <m:f>
                      <m:fPr>
                        <m:ctrlPr>
                          <a:rPr lang="en-US" sz="3600" i="1" smtClean="0">
                            <a:latin typeface="Cambria Math" panose="02040503050406030204" pitchFamily="18" charset="0"/>
                          </a:rPr>
                        </m:ctrlPr>
                      </m:fPr>
                      <m:num>
                        <m:r>
                          <a:rPr lang="en-US" sz="3600" b="0" i="1" smtClean="0">
                            <a:latin typeface="Cambria Math" panose="02040503050406030204" pitchFamily="18" charset="0"/>
                          </a:rPr>
                          <m:t>2+(−32</m:t>
                        </m:r>
                        <m:r>
                          <a:rPr lang="en-US" sz="3600" b="0" i="1" smtClean="0">
                            <a:latin typeface="Cambria Math" panose="02040503050406030204" pitchFamily="18" charset="0"/>
                            <a:ea typeface="Cambria Math" panose="02040503050406030204" pitchFamily="18" charset="0"/>
                          </a:rPr>
                          <m:t>)</m:t>
                        </m:r>
                      </m:num>
                      <m:den>
                        <m:r>
                          <a:rPr lang="en-US" sz="3600" b="0" i="1" smtClean="0">
                            <a:latin typeface="Cambria Math" panose="02040503050406030204" pitchFamily="18" charset="0"/>
                          </a:rPr>
                          <m:t>−6</m:t>
                        </m:r>
                      </m:den>
                    </m:f>
                  </m:oMath>
                </a14:m>
                <a:endParaRPr lang="en-US" sz="3600" dirty="0"/>
              </a:p>
            </p:txBody>
          </p:sp>
        </mc:Choice>
        <mc:Fallback xmlns="">
          <p:sp>
            <p:nvSpPr>
              <p:cNvPr id="16" name="TextBox 15">
                <a:extLst>
                  <a:ext uri="{FF2B5EF4-FFF2-40B4-BE49-F238E27FC236}">
                    <a16:creationId xmlns:a16="http://schemas.microsoft.com/office/drawing/2014/main" id="{280F8603-3ED0-42BE-8FBD-5962A2896D3E}"/>
                  </a:ext>
                </a:extLst>
              </p:cNvPr>
              <p:cNvSpPr txBox="1">
                <a:spLocks noRot="1" noChangeAspect="1" noMove="1" noResize="1" noEditPoints="1" noAdjustHandles="1" noChangeArrowheads="1" noChangeShapeType="1" noTextEdit="1"/>
              </p:cNvSpPr>
              <p:nvPr/>
            </p:nvSpPr>
            <p:spPr>
              <a:xfrm>
                <a:off x="7601770" y="3983495"/>
                <a:ext cx="2594623" cy="81156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B2EF672-70A7-4270-868C-0B47143380DA}"/>
                  </a:ext>
                </a:extLst>
              </p:cNvPr>
              <p:cNvSpPr txBox="1"/>
              <p:nvPr/>
            </p:nvSpPr>
            <p:spPr>
              <a:xfrm>
                <a:off x="7681316" y="5016847"/>
                <a:ext cx="2101645" cy="811569"/>
              </a:xfrm>
              <a:prstGeom prst="rect">
                <a:avLst/>
              </a:prstGeom>
              <a:noFill/>
            </p:spPr>
            <p:txBody>
              <a:bodyPr wrap="square" lIns="0" tIns="0" rIns="0" bIns="0" rtlCol="0">
                <a:spAutoFit/>
              </a:bodyPr>
              <a:lstStyle/>
              <a:p>
                <a:r>
                  <a:rPr lang="en-US" sz="3200" dirty="0"/>
                  <a:t> </a:t>
                </a:r>
                <a14:m>
                  <m:oMath xmlns:m="http://schemas.openxmlformats.org/officeDocument/2006/math">
                    <m:r>
                      <a:rPr lang="en-US" sz="3600">
                        <a:latin typeface="Cambria Math" panose="02040503050406030204" pitchFamily="18" charset="0"/>
                      </a:rPr>
                      <m:t> </m:t>
                    </m:r>
                    <m:r>
                      <a:rPr lang="en-US" sz="3600" b="0" i="0" smtClean="0">
                        <a:latin typeface="Cambria Math" panose="02040503050406030204" pitchFamily="18" charset="0"/>
                      </a:rPr>
                      <m:t> </m:t>
                    </m:r>
                    <m:f>
                      <m:fPr>
                        <m:ctrlPr>
                          <a:rPr lang="en-US" sz="3600" i="1" smtClean="0">
                            <a:latin typeface="Cambria Math" panose="02040503050406030204" pitchFamily="18" charset="0"/>
                          </a:rPr>
                        </m:ctrlPr>
                      </m:fPr>
                      <m:num>
                        <m:r>
                          <a:rPr lang="en-US" sz="3600" b="0" i="1" smtClean="0">
                            <a:latin typeface="Cambria Math" panose="02040503050406030204" pitchFamily="18" charset="0"/>
                          </a:rPr>
                          <m:t>(−30)</m:t>
                        </m:r>
                      </m:num>
                      <m:den>
                        <m:r>
                          <a:rPr lang="en-US" sz="3600" b="0" i="1" smtClean="0">
                            <a:latin typeface="Cambria Math" panose="02040503050406030204" pitchFamily="18" charset="0"/>
                          </a:rPr>
                          <m:t>−6</m:t>
                        </m:r>
                      </m:den>
                    </m:f>
                  </m:oMath>
                </a14:m>
                <a:endParaRPr lang="en-US" sz="3200" dirty="0"/>
              </a:p>
            </p:txBody>
          </p:sp>
        </mc:Choice>
        <mc:Fallback xmlns="">
          <p:sp>
            <p:nvSpPr>
              <p:cNvPr id="17" name="TextBox 16">
                <a:extLst>
                  <a:ext uri="{FF2B5EF4-FFF2-40B4-BE49-F238E27FC236}">
                    <a16:creationId xmlns:a16="http://schemas.microsoft.com/office/drawing/2014/main" id="{CB2EF672-70A7-4270-868C-0B47143380DA}"/>
                  </a:ext>
                </a:extLst>
              </p:cNvPr>
              <p:cNvSpPr txBox="1">
                <a:spLocks noRot="1" noChangeAspect="1" noMove="1" noResize="1" noEditPoints="1" noAdjustHandles="1" noChangeArrowheads="1" noChangeShapeType="1" noTextEdit="1"/>
              </p:cNvSpPr>
              <p:nvPr/>
            </p:nvSpPr>
            <p:spPr>
              <a:xfrm>
                <a:off x="7681316" y="5016847"/>
                <a:ext cx="2101645" cy="811569"/>
              </a:xfrm>
              <a:prstGeom prst="rect">
                <a:avLst/>
              </a:prstGeom>
              <a:blipFill>
                <a:blip r:embed="rId5"/>
                <a:stretch>
                  <a:fillRect/>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1A7BE5F3-445B-4DF0-B890-6EFC2912F774}"/>
              </a:ext>
            </a:extLst>
          </p:cNvPr>
          <p:cNvSpPr txBox="1"/>
          <p:nvPr/>
        </p:nvSpPr>
        <p:spPr>
          <a:xfrm>
            <a:off x="487866" y="5277634"/>
            <a:ext cx="5247250" cy="1384995"/>
          </a:xfrm>
          <a:prstGeom prst="rect">
            <a:avLst/>
          </a:prstGeom>
          <a:noFill/>
        </p:spPr>
        <p:txBody>
          <a:bodyPr wrap="square" rtlCol="0">
            <a:spAutoFit/>
          </a:bodyPr>
          <a:lstStyle/>
          <a:p>
            <a:r>
              <a:rPr lang="fr-FR" sz="2800" dirty="0">
                <a:solidFill>
                  <a:srgbClr val="FF0000"/>
                </a:solidFill>
              </a:rPr>
              <a:t>Étape 4</a:t>
            </a:r>
            <a:r>
              <a:rPr lang="fr-FR" sz="2800" dirty="0"/>
              <a:t>:  Le dénominateur ne contient pas d’opérations, donc, on est prêt à diviser.</a:t>
            </a:r>
          </a:p>
        </p:txBody>
      </p:sp>
      <p:sp>
        <p:nvSpPr>
          <p:cNvPr id="19" name="Rectangle 18">
            <a:extLst>
              <a:ext uri="{FF2B5EF4-FFF2-40B4-BE49-F238E27FC236}">
                <a16:creationId xmlns:a16="http://schemas.microsoft.com/office/drawing/2014/main" id="{8B7D7020-DC85-4D8E-B5E1-D9C176A5DAE0}"/>
              </a:ext>
            </a:extLst>
          </p:cNvPr>
          <p:cNvSpPr/>
          <p:nvPr/>
        </p:nvSpPr>
        <p:spPr>
          <a:xfrm>
            <a:off x="7955935" y="4985104"/>
            <a:ext cx="1001457" cy="9354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94D6124-65A7-4BD4-BFDB-5B4F90E21EB2}"/>
              </a:ext>
            </a:extLst>
          </p:cNvPr>
          <p:cNvSpPr txBox="1"/>
          <p:nvPr/>
        </p:nvSpPr>
        <p:spPr>
          <a:xfrm>
            <a:off x="7757460" y="6018456"/>
            <a:ext cx="2101645" cy="492443"/>
          </a:xfrm>
          <a:prstGeom prst="rect">
            <a:avLst/>
          </a:prstGeom>
          <a:noFill/>
        </p:spPr>
        <p:txBody>
          <a:bodyPr wrap="square" lIns="0" tIns="0" rIns="0" bIns="0" rtlCol="0">
            <a:spAutoFit/>
          </a:bodyPr>
          <a:lstStyle/>
          <a:p>
            <a:r>
              <a:rPr lang="en-US" sz="3200" dirty="0"/>
              <a:t>      5</a:t>
            </a:r>
          </a:p>
        </p:txBody>
      </p:sp>
      <p:sp>
        <p:nvSpPr>
          <p:cNvPr id="21" name="TextBox 20">
            <a:extLst>
              <a:ext uri="{FF2B5EF4-FFF2-40B4-BE49-F238E27FC236}">
                <a16:creationId xmlns:a16="http://schemas.microsoft.com/office/drawing/2014/main" id="{4805E8A7-1BED-4B24-BEB9-D16A9A401D46}"/>
              </a:ext>
            </a:extLst>
          </p:cNvPr>
          <p:cNvSpPr txBox="1"/>
          <p:nvPr/>
        </p:nvSpPr>
        <p:spPr>
          <a:xfrm>
            <a:off x="477316" y="1589515"/>
            <a:ext cx="5466698" cy="523220"/>
          </a:xfrm>
          <a:prstGeom prst="rect">
            <a:avLst/>
          </a:prstGeom>
          <a:noFill/>
        </p:spPr>
        <p:txBody>
          <a:bodyPr wrap="square" rtlCol="0">
            <a:spAutoFit/>
          </a:bodyPr>
          <a:lstStyle/>
          <a:p>
            <a:r>
              <a:rPr lang="fr-FR" sz="2800" dirty="0">
                <a:solidFill>
                  <a:srgbClr val="FF0000"/>
                </a:solidFill>
              </a:rPr>
              <a:t>Commence par le numérateur.</a:t>
            </a:r>
            <a:endParaRPr lang="fr-FR" sz="2000" dirty="0"/>
          </a:p>
        </p:txBody>
      </p:sp>
    </p:spTree>
    <p:extLst>
      <p:ext uri="{BB962C8B-B14F-4D97-AF65-F5344CB8AC3E}">
        <p14:creationId xmlns:p14="http://schemas.microsoft.com/office/powerpoint/2010/main" val="196739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animBg="1"/>
      <p:bldP spid="11" grpId="0"/>
      <p:bldP spid="12" grpId="0" animBg="1"/>
      <p:bldP spid="15" grpId="0"/>
      <p:bldP spid="16" grpId="0"/>
      <p:bldP spid="17" grpId="0"/>
      <p:bldP spid="18" grpId="0"/>
      <p:bldP spid="19" grpId="0" animBg="1"/>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512E01-831D-4D54-9048-9E9309A180D2}"/>
              </a:ext>
            </a:extLst>
          </p:cNvPr>
          <p:cNvSpPr txBox="1"/>
          <p:nvPr/>
        </p:nvSpPr>
        <p:spPr>
          <a:xfrm>
            <a:off x="477316" y="2096898"/>
            <a:ext cx="6126292" cy="523220"/>
          </a:xfrm>
          <a:prstGeom prst="rect">
            <a:avLst/>
          </a:prstGeom>
          <a:noFill/>
        </p:spPr>
        <p:txBody>
          <a:bodyPr wrap="square" rtlCol="0">
            <a:spAutoFit/>
          </a:bodyPr>
          <a:lstStyle/>
          <a:p>
            <a:r>
              <a:rPr lang="fr-FR" sz="2800" dirty="0">
                <a:solidFill>
                  <a:srgbClr val="FF0000"/>
                </a:solidFill>
              </a:rPr>
              <a:t>Étape 1</a:t>
            </a:r>
            <a:r>
              <a:rPr lang="fr-FR" sz="2800" dirty="0"/>
              <a:t>:  les parenthèses</a:t>
            </a:r>
            <a:endParaRPr lang="fr-FR" sz="2000" dirty="0"/>
          </a:p>
        </p:txBody>
      </p:sp>
      <p:sp>
        <p:nvSpPr>
          <p:cNvPr id="6" name="Rectangle 5">
            <a:extLst>
              <a:ext uri="{FF2B5EF4-FFF2-40B4-BE49-F238E27FC236}">
                <a16:creationId xmlns:a16="http://schemas.microsoft.com/office/drawing/2014/main" id="{0756FA94-33FD-434D-9EE5-3CF39C0D9CBA}"/>
              </a:ext>
            </a:extLst>
          </p:cNvPr>
          <p:cNvSpPr/>
          <p:nvPr/>
        </p:nvSpPr>
        <p:spPr>
          <a:xfrm>
            <a:off x="7906571" y="1346075"/>
            <a:ext cx="2222168" cy="4477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DEC9520-1858-4D54-8CF0-C438DD80BD01}"/>
              </a:ext>
            </a:extLst>
          </p:cNvPr>
          <p:cNvSpPr txBox="1"/>
          <p:nvPr/>
        </p:nvSpPr>
        <p:spPr>
          <a:xfrm>
            <a:off x="477316" y="3167390"/>
            <a:ext cx="5896188"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p:txBody>
      </p:sp>
      <p:sp>
        <p:nvSpPr>
          <p:cNvPr id="9" name="Rectangle 8">
            <a:extLst>
              <a:ext uri="{FF2B5EF4-FFF2-40B4-BE49-F238E27FC236}">
                <a16:creationId xmlns:a16="http://schemas.microsoft.com/office/drawing/2014/main" id="{38F205B9-C9C2-4A3D-8456-2A8088357373}"/>
              </a:ext>
            </a:extLst>
          </p:cNvPr>
          <p:cNvSpPr/>
          <p:nvPr/>
        </p:nvSpPr>
        <p:spPr>
          <a:xfrm>
            <a:off x="7897574" y="2395508"/>
            <a:ext cx="1575759" cy="4012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9104CC9F-86E3-48AC-ADF6-98A172214026}"/>
              </a:ext>
            </a:extLst>
          </p:cNvPr>
          <p:cNvSpPr txBox="1"/>
          <p:nvPr/>
        </p:nvSpPr>
        <p:spPr>
          <a:xfrm>
            <a:off x="477316" y="4237882"/>
            <a:ext cx="6960714"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  aucune</a:t>
            </a:r>
          </a:p>
        </p:txBody>
      </p:sp>
      <p:sp>
        <p:nvSpPr>
          <p:cNvPr id="12" name="Rectangle 11">
            <a:extLst>
              <a:ext uri="{FF2B5EF4-FFF2-40B4-BE49-F238E27FC236}">
                <a16:creationId xmlns:a16="http://schemas.microsoft.com/office/drawing/2014/main" id="{6638192F-E95B-4921-A3BD-190CEFD182F0}"/>
              </a:ext>
            </a:extLst>
          </p:cNvPr>
          <p:cNvSpPr/>
          <p:nvPr/>
        </p:nvSpPr>
        <p:spPr>
          <a:xfrm>
            <a:off x="7906569" y="3355498"/>
            <a:ext cx="928169" cy="3926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00F1750-4D04-462B-BE6D-38D7A649F9BE}"/>
                  </a:ext>
                </a:extLst>
              </p:cNvPr>
              <p:cNvSpPr txBox="1"/>
              <p:nvPr/>
            </p:nvSpPr>
            <p:spPr>
              <a:xfrm>
                <a:off x="7906570" y="1435733"/>
                <a:ext cx="2101645" cy="717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200" i="1" smtClean="0">
                              <a:latin typeface="Cambria Math" panose="02040503050406030204" pitchFamily="18" charset="0"/>
                            </a:rPr>
                          </m:ctrlPr>
                        </m:fPr>
                        <m:num>
                          <m:d>
                            <m:dPr>
                              <m:begChr m:val="["/>
                              <m:endChr m:val="]"/>
                              <m:ctrlPr>
                                <a:rPr lang="en-US" sz="2200" i="1" smtClean="0">
                                  <a:latin typeface="Cambria Math" panose="02040503050406030204" pitchFamily="18" charset="0"/>
                                </a:rPr>
                              </m:ctrlPr>
                            </m:dPr>
                            <m:e>
                              <m:r>
                                <a:rPr lang="en-US" sz="2200" b="0" i="1" smtClean="0">
                                  <a:latin typeface="Cambria Math" panose="02040503050406030204" pitchFamily="18" charset="0"/>
                                </a:rPr>
                                <m:t>18 −(−6)</m:t>
                              </m:r>
                            </m:e>
                          </m:d>
                          <m:r>
                            <a:rPr lang="en-US" sz="2200" b="0" i="1" smtClean="0">
                              <a:latin typeface="Cambria Math" panose="02040503050406030204" pitchFamily="18" charset="0"/>
                            </a:rPr>
                            <m:t> </m:t>
                          </m:r>
                          <m:r>
                            <a:rPr lang="en-US" sz="2200" b="0" i="1" smtClean="0">
                              <a:latin typeface="Cambria Math" panose="02040503050406030204" pitchFamily="18" charset="0"/>
                              <a:ea typeface="Cambria Math" panose="02040503050406030204" pitchFamily="18" charset="0"/>
                            </a:rPr>
                            <m:t>×2</m:t>
                          </m:r>
                        </m:num>
                        <m:den>
                          <m:r>
                            <a:rPr lang="en-US" sz="2200" b="0" i="1" smtClean="0">
                              <a:latin typeface="Cambria Math" panose="02040503050406030204" pitchFamily="18" charset="0"/>
                            </a:rPr>
                            <m:t>3(−4)</m:t>
                          </m:r>
                        </m:den>
                      </m:f>
                    </m:oMath>
                  </m:oMathPara>
                </a14:m>
                <a:endParaRPr lang="en-US" sz="2200" dirty="0"/>
              </a:p>
            </p:txBody>
          </p:sp>
        </mc:Choice>
        <mc:Fallback xmlns="">
          <p:sp>
            <p:nvSpPr>
              <p:cNvPr id="13" name="TextBox 12">
                <a:extLst>
                  <a:ext uri="{FF2B5EF4-FFF2-40B4-BE49-F238E27FC236}">
                    <a16:creationId xmlns:a16="http://schemas.microsoft.com/office/drawing/2014/main" id="{100F1750-4D04-462B-BE6D-38D7A649F9BE}"/>
                  </a:ext>
                </a:extLst>
              </p:cNvPr>
              <p:cNvSpPr txBox="1">
                <a:spLocks noRot="1" noChangeAspect="1" noMove="1" noResize="1" noEditPoints="1" noAdjustHandles="1" noChangeArrowheads="1" noChangeShapeType="1" noTextEdit="1"/>
              </p:cNvSpPr>
              <p:nvPr/>
            </p:nvSpPr>
            <p:spPr>
              <a:xfrm>
                <a:off x="7906570" y="1435733"/>
                <a:ext cx="2101645" cy="717825"/>
              </a:xfrm>
              <a:prstGeom prst="rect">
                <a:avLst/>
              </a:prstGeom>
              <a:blipFill>
                <a:blip r:embed="rId2"/>
                <a:stretch>
                  <a:fillRect/>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1A7BE5F3-445B-4DF0-B890-6EFC2912F774}"/>
              </a:ext>
            </a:extLst>
          </p:cNvPr>
          <p:cNvSpPr txBox="1"/>
          <p:nvPr/>
        </p:nvSpPr>
        <p:spPr>
          <a:xfrm>
            <a:off x="477315" y="5197262"/>
            <a:ext cx="6414803" cy="523220"/>
          </a:xfrm>
          <a:prstGeom prst="rect">
            <a:avLst/>
          </a:prstGeom>
          <a:noFill/>
        </p:spPr>
        <p:txBody>
          <a:bodyPr wrap="square" rtlCol="0">
            <a:spAutoFit/>
          </a:bodyPr>
          <a:lstStyle/>
          <a:p>
            <a:r>
              <a:rPr lang="fr-FR" sz="2800" dirty="0">
                <a:solidFill>
                  <a:srgbClr val="FF0000"/>
                </a:solidFill>
              </a:rPr>
              <a:t>Étape 4</a:t>
            </a:r>
            <a:r>
              <a:rPr lang="fr-FR" sz="2800" dirty="0"/>
              <a:t>:  Évalue le dénominateur.</a:t>
            </a:r>
          </a:p>
        </p:txBody>
      </p:sp>
      <p:sp>
        <p:nvSpPr>
          <p:cNvPr id="19" name="Rectangle 18">
            <a:extLst>
              <a:ext uri="{FF2B5EF4-FFF2-40B4-BE49-F238E27FC236}">
                <a16:creationId xmlns:a16="http://schemas.microsoft.com/office/drawing/2014/main" id="{8B7D7020-DC85-4D8E-B5E1-D9C176A5DAE0}"/>
              </a:ext>
            </a:extLst>
          </p:cNvPr>
          <p:cNvSpPr/>
          <p:nvPr/>
        </p:nvSpPr>
        <p:spPr>
          <a:xfrm>
            <a:off x="7906568" y="4648733"/>
            <a:ext cx="831031" cy="3364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4805E8A7-1BED-4B24-BEB9-D16A9A401D46}"/>
              </a:ext>
            </a:extLst>
          </p:cNvPr>
          <p:cNvSpPr txBox="1"/>
          <p:nvPr/>
        </p:nvSpPr>
        <p:spPr>
          <a:xfrm>
            <a:off x="477316" y="1411925"/>
            <a:ext cx="5466698" cy="523220"/>
          </a:xfrm>
          <a:prstGeom prst="rect">
            <a:avLst/>
          </a:prstGeom>
          <a:noFill/>
        </p:spPr>
        <p:txBody>
          <a:bodyPr wrap="square" rtlCol="0">
            <a:spAutoFit/>
          </a:bodyPr>
          <a:lstStyle/>
          <a:p>
            <a:r>
              <a:rPr lang="fr-FR" sz="2800" dirty="0">
                <a:solidFill>
                  <a:srgbClr val="FF0000"/>
                </a:solidFill>
              </a:rPr>
              <a:t>Commence par le numérateur.</a:t>
            </a:r>
            <a:endParaRPr lang="fr-FR" sz="2000" dirty="0"/>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93B8BD01-97DE-4855-9726-C800510CEB3B}"/>
                  </a:ext>
                </a:extLst>
              </p:cNvPr>
              <p:cNvSpPr txBox="1"/>
              <p:nvPr/>
            </p:nvSpPr>
            <p:spPr>
              <a:xfrm>
                <a:off x="7906569" y="2445669"/>
                <a:ext cx="2101645" cy="717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200" i="1" smtClean="0">
                              <a:latin typeface="Cambria Math" panose="02040503050406030204" pitchFamily="18" charset="0"/>
                            </a:rPr>
                          </m:ctrlPr>
                        </m:fPr>
                        <m:num>
                          <m:d>
                            <m:dPr>
                              <m:begChr m:val="["/>
                              <m:endChr m:val="]"/>
                              <m:ctrlPr>
                                <a:rPr lang="en-US" sz="2200" i="1" smtClean="0">
                                  <a:latin typeface="Cambria Math" panose="02040503050406030204" pitchFamily="18" charset="0"/>
                                </a:rPr>
                              </m:ctrlPr>
                            </m:dPr>
                            <m:e>
                              <m:r>
                                <a:rPr lang="en-US" sz="2200" b="0" i="1" smtClean="0">
                                  <a:latin typeface="Cambria Math" panose="02040503050406030204" pitchFamily="18" charset="0"/>
                                </a:rPr>
                                <m:t>18 −(−6)</m:t>
                              </m:r>
                            </m:e>
                          </m:d>
                          <m:r>
                            <a:rPr lang="en-US" sz="2200" b="0" i="1" smtClean="0">
                              <a:latin typeface="Cambria Math" panose="02040503050406030204" pitchFamily="18" charset="0"/>
                            </a:rPr>
                            <m:t> </m:t>
                          </m:r>
                          <m:r>
                            <a:rPr lang="en-US" sz="2200" b="0" i="1" smtClean="0">
                              <a:latin typeface="Cambria Math" panose="02040503050406030204" pitchFamily="18" charset="0"/>
                              <a:ea typeface="Cambria Math" panose="02040503050406030204" pitchFamily="18" charset="0"/>
                            </a:rPr>
                            <m:t>×2</m:t>
                          </m:r>
                        </m:num>
                        <m:den>
                          <m:r>
                            <a:rPr lang="en-US" sz="2200" b="0" i="1" smtClean="0">
                              <a:latin typeface="Cambria Math" panose="02040503050406030204" pitchFamily="18" charset="0"/>
                            </a:rPr>
                            <m:t>3(−4)</m:t>
                          </m:r>
                        </m:den>
                      </m:f>
                    </m:oMath>
                  </m:oMathPara>
                </a14:m>
                <a:endParaRPr lang="en-US" sz="2200" dirty="0"/>
              </a:p>
            </p:txBody>
          </p:sp>
        </mc:Choice>
        <mc:Fallback xmlns="">
          <p:sp>
            <p:nvSpPr>
              <p:cNvPr id="22" name="TextBox 21">
                <a:extLst>
                  <a:ext uri="{FF2B5EF4-FFF2-40B4-BE49-F238E27FC236}">
                    <a16:creationId xmlns:a16="http://schemas.microsoft.com/office/drawing/2014/main" id="{93B8BD01-97DE-4855-9726-C800510CEB3B}"/>
                  </a:ext>
                </a:extLst>
              </p:cNvPr>
              <p:cNvSpPr txBox="1">
                <a:spLocks noRot="1" noChangeAspect="1" noMove="1" noResize="1" noEditPoints="1" noAdjustHandles="1" noChangeArrowheads="1" noChangeShapeType="1" noTextEdit="1"/>
              </p:cNvSpPr>
              <p:nvPr/>
            </p:nvSpPr>
            <p:spPr>
              <a:xfrm>
                <a:off x="7906569" y="2445669"/>
                <a:ext cx="2101645" cy="71782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0B86AF03-AE24-4488-A29D-79F8C22C8704}"/>
                  </a:ext>
                </a:extLst>
              </p:cNvPr>
              <p:cNvSpPr txBox="1"/>
              <p:nvPr/>
            </p:nvSpPr>
            <p:spPr>
              <a:xfrm>
                <a:off x="7701687" y="3408335"/>
                <a:ext cx="2101645" cy="762581"/>
              </a:xfrm>
              <a:prstGeom prst="rect">
                <a:avLst/>
              </a:prstGeom>
              <a:noFill/>
            </p:spPr>
            <p:txBody>
              <a:bodyPr wrap="square" lIns="0" tIns="0" rIns="0" bIns="0" rtlCol="0">
                <a:spAutoFit/>
              </a:bodyPr>
              <a:lstStyle/>
              <a:p>
                <a:r>
                  <a:rPr lang="en-US" sz="2800" dirty="0"/>
                  <a:t>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24 </m:t>
                        </m:r>
                        <m:r>
                          <a:rPr lang="en-US" sz="3200" b="0" i="1" smtClean="0">
                            <a:latin typeface="Cambria Math" panose="02040503050406030204" pitchFamily="18" charset="0"/>
                            <a:ea typeface="Cambria Math" panose="02040503050406030204" pitchFamily="18" charset="0"/>
                          </a:rPr>
                          <m:t>× 2</m:t>
                        </m:r>
                      </m:num>
                      <m:den>
                        <m:r>
                          <a:rPr lang="en-US" sz="3200" b="0" i="1" smtClean="0">
                            <a:latin typeface="Cambria Math" panose="02040503050406030204" pitchFamily="18" charset="0"/>
                          </a:rPr>
                          <m:t>3(−4)</m:t>
                        </m:r>
                      </m:den>
                    </m:f>
                  </m:oMath>
                </a14:m>
                <a:endParaRPr lang="en-US" sz="2800" dirty="0"/>
              </a:p>
            </p:txBody>
          </p:sp>
        </mc:Choice>
        <mc:Fallback xmlns="">
          <p:sp>
            <p:nvSpPr>
              <p:cNvPr id="23" name="TextBox 22">
                <a:extLst>
                  <a:ext uri="{FF2B5EF4-FFF2-40B4-BE49-F238E27FC236}">
                    <a16:creationId xmlns:a16="http://schemas.microsoft.com/office/drawing/2014/main" id="{0B86AF03-AE24-4488-A29D-79F8C22C8704}"/>
                  </a:ext>
                </a:extLst>
              </p:cNvPr>
              <p:cNvSpPr txBox="1">
                <a:spLocks noRot="1" noChangeAspect="1" noMove="1" noResize="1" noEditPoints="1" noAdjustHandles="1" noChangeArrowheads="1" noChangeShapeType="1" noTextEdit="1"/>
              </p:cNvSpPr>
              <p:nvPr/>
            </p:nvSpPr>
            <p:spPr>
              <a:xfrm>
                <a:off x="7701687" y="3408335"/>
                <a:ext cx="2101645" cy="76258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3C3E7AA3-9D92-4920-81EE-94D059C6A887}"/>
                  </a:ext>
                </a:extLst>
              </p:cNvPr>
              <p:cNvSpPr txBox="1"/>
              <p:nvPr/>
            </p:nvSpPr>
            <p:spPr>
              <a:xfrm>
                <a:off x="7701687" y="4222576"/>
                <a:ext cx="2101645" cy="762581"/>
              </a:xfrm>
              <a:prstGeom prst="rect">
                <a:avLst/>
              </a:prstGeom>
              <a:noFill/>
            </p:spPr>
            <p:txBody>
              <a:bodyPr wrap="square" lIns="0" tIns="0" rIns="0" bIns="0" rtlCol="0">
                <a:spAutoFit/>
              </a:bodyPr>
              <a:lstStyle/>
              <a:p>
                <a:r>
                  <a:rPr lang="en-US" sz="2800" dirty="0"/>
                  <a:t>   </a:t>
                </a:r>
                <a14:m>
                  <m:oMath xmlns:m="http://schemas.openxmlformats.org/officeDocument/2006/math">
                    <m:f>
                      <m:fPr>
                        <m:ctrlPr>
                          <a:rPr lang="en-US" sz="3200" i="1" smtClean="0">
                            <a:latin typeface="Cambria Math" panose="02040503050406030204" pitchFamily="18" charset="0"/>
                          </a:rPr>
                        </m:ctrlPr>
                      </m:fPr>
                      <m:num>
                        <m:r>
                          <a:rPr lang="en-US" sz="3200" i="1" smtClean="0">
                            <a:latin typeface="Cambria Math" panose="02040503050406030204" pitchFamily="18" charset="0"/>
                          </a:rPr>
                          <m:t>4</m:t>
                        </m:r>
                        <m:r>
                          <a:rPr lang="en-US" sz="3200" b="0" i="1" smtClean="0">
                            <a:latin typeface="Cambria Math" panose="02040503050406030204" pitchFamily="18" charset="0"/>
                          </a:rPr>
                          <m:t>8</m:t>
                        </m:r>
                      </m:num>
                      <m:den>
                        <m:r>
                          <a:rPr lang="en-US" sz="3200" b="0" i="1" smtClean="0">
                            <a:latin typeface="Cambria Math" panose="02040503050406030204" pitchFamily="18" charset="0"/>
                          </a:rPr>
                          <m:t>3(−4)</m:t>
                        </m:r>
                      </m:den>
                    </m:f>
                  </m:oMath>
                </a14:m>
                <a:endParaRPr lang="en-US" sz="2800" dirty="0"/>
              </a:p>
            </p:txBody>
          </p:sp>
        </mc:Choice>
        <mc:Fallback xmlns="">
          <p:sp>
            <p:nvSpPr>
              <p:cNvPr id="24" name="TextBox 23">
                <a:extLst>
                  <a:ext uri="{FF2B5EF4-FFF2-40B4-BE49-F238E27FC236}">
                    <a16:creationId xmlns:a16="http://schemas.microsoft.com/office/drawing/2014/main" id="{3C3E7AA3-9D92-4920-81EE-94D059C6A887}"/>
                  </a:ext>
                </a:extLst>
              </p:cNvPr>
              <p:cNvSpPr txBox="1">
                <a:spLocks noRot="1" noChangeAspect="1" noMove="1" noResize="1" noEditPoints="1" noAdjustHandles="1" noChangeArrowheads="1" noChangeShapeType="1" noTextEdit="1"/>
              </p:cNvSpPr>
              <p:nvPr/>
            </p:nvSpPr>
            <p:spPr>
              <a:xfrm>
                <a:off x="7701687" y="4222576"/>
                <a:ext cx="2101645" cy="76258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3B7642B-ECA0-4E4E-8348-DB2C1AAD4DC6}"/>
                  </a:ext>
                </a:extLst>
              </p:cNvPr>
              <p:cNvSpPr txBox="1"/>
              <p:nvPr/>
            </p:nvSpPr>
            <p:spPr>
              <a:xfrm>
                <a:off x="7634630" y="5155608"/>
                <a:ext cx="2101645" cy="696409"/>
              </a:xfrm>
              <a:prstGeom prst="rect">
                <a:avLst/>
              </a:prstGeom>
              <a:noFill/>
            </p:spPr>
            <p:txBody>
              <a:bodyPr wrap="square" lIns="0" tIns="0" rIns="0" bIns="0" rtlCol="0">
                <a:spAutoFit/>
              </a:bodyPr>
              <a:lstStyle/>
              <a:p>
                <a:r>
                  <a:rPr lang="en-US" sz="2800" dirty="0"/>
                  <a:t>     </a:t>
                </a:r>
                <a14:m>
                  <m:oMath xmlns:m="http://schemas.openxmlformats.org/officeDocument/2006/math">
                    <m:f>
                      <m:fPr>
                        <m:ctrlPr>
                          <a:rPr lang="en-US" sz="3200" i="1" smtClean="0">
                            <a:latin typeface="Cambria Math" panose="02040503050406030204" pitchFamily="18" charset="0"/>
                          </a:rPr>
                        </m:ctrlPr>
                      </m:fPr>
                      <m:num>
                        <m:r>
                          <a:rPr lang="en-US" sz="3200" i="1" smtClean="0">
                            <a:latin typeface="Cambria Math" panose="02040503050406030204" pitchFamily="18" charset="0"/>
                          </a:rPr>
                          <m:t>4</m:t>
                        </m:r>
                        <m:r>
                          <a:rPr lang="en-US" sz="3200" b="0" i="1" smtClean="0">
                            <a:latin typeface="Cambria Math" panose="02040503050406030204" pitchFamily="18" charset="0"/>
                          </a:rPr>
                          <m:t>8</m:t>
                        </m:r>
                      </m:num>
                      <m:den>
                        <m:r>
                          <a:rPr lang="en-US" sz="3200" b="0" i="1" smtClean="0">
                            <a:latin typeface="Cambria Math" panose="02040503050406030204" pitchFamily="18" charset="0"/>
                          </a:rPr>
                          <m:t>−12</m:t>
                        </m:r>
                      </m:den>
                    </m:f>
                  </m:oMath>
                </a14:m>
                <a:endParaRPr lang="en-US" sz="2800" dirty="0"/>
              </a:p>
            </p:txBody>
          </p:sp>
        </mc:Choice>
        <mc:Fallback xmlns="">
          <p:sp>
            <p:nvSpPr>
              <p:cNvPr id="25" name="TextBox 24">
                <a:extLst>
                  <a:ext uri="{FF2B5EF4-FFF2-40B4-BE49-F238E27FC236}">
                    <a16:creationId xmlns:a16="http://schemas.microsoft.com/office/drawing/2014/main" id="{D3B7642B-ECA0-4E4E-8348-DB2C1AAD4DC6}"/>
                  </a:ext>
                </a:extLst>
              </p:cNvPr>
              <p:cNvSpPr txBox="1">
                <a:spLocks noRot="1" noChangeAspect="1" noMove="1" noResize="1" noEditPoints="1" noAdjustHandles="1" noChangeArrowheads="1" noChangeShapeType="1" noTextEdit="1"/>
              </p:cNvSpPr>
              <p:nvPr/>
            </p:nvSpPr>
            <p:spPr>
              <a:xfrm>
                <a:off x="7634630" y="5155608"/>
                <a:ext cx="2101645" cy="696409"/>
              </a:xfrm>
              <a:prstGeom prst="rect">
                <a:avLst/>
              </a:prstGeom>
              <a:blipFill>
                <a:blip r:embed="rId6"/>
                <a:stretch>
                  <a:fillRect/>
                </a:stretch>
              </a:blipFill>
            </p:spPr>
            <p:txBody>
              <a:bodyPr/>
              <a:lstStyle/>
              <a:p>
                <a:r>
                  <a:rPr lang="en-US">
                    <a:noFill/>
                  </a:rPr>
                  <a:t> </a:t>
                </a:r>
              </a:p>
            </p:txBody>
          </p:sp>
        </mc:Fallback>
      </mc:AlternateContent>
      <p:sp>
        <p:nvSpPr>
          <p:cNvPr id="26" name="TextBox 25">
            <a:extLst>
              <a:ext uri="{FF2B5EF4-FFF2-40B4-BE49-F238E27FC236}">
                <a16:creationId xmlns:a16="http://schemas.microsoft.com/office/drawing/2014/main" id="{31D6C6C3-87C7-491E-80C6-CA166BF4211C}"/>
              </a:ext>
            </a:extLst>
          </p:cNvPr>
          <p:cNvSpPr txBox="1"/>
          <p:nvPr/>
        </p:nvSpPr>
        <p:spPr>
          <a:xfrm>
            <a:off x="477316" y="6090750"/>
            <a:ext cx="5247250" cy="523220"/>
          </a:xfrm>
          <a:prstGeom prst="rect">
            <a:avLst/>
          </a:prstGeom>
          <a:noFill/>
        </p:spPr>
        <p:txBody>
          <a:bodyPr wrap="square" rtlCol="0">
            <a:spAutoFit/>
          </a:bodyPr>
          <a:lstStyle/>
          <a:p>
            <a:r>
              <a:rPr lang="fr-FR" sz="2800" dirty="0">
                <a:solidFill>
                  <a:srgbClr val="FF0000"/>
                </a:solidFill>
              </a:rPr>
              <a:t>Étape 5</a:t>
            </a:r>
            <a:r>
              <a:rPr lang="fr-FR" sz="2800" dirty="0"/>
              <a:t>:  Divise.</a:t>
            </a:r>
          </a:p>
        </p:txBody>
      </p:sp>
      <p:sp>
        <p:nvSpPr>
          <p:cNvPr id="27" name="TextBox 26">
            <a:extLst>
              <a:ext uri="{FF2B5EF4-FFF2-40B4-BE49-F238E27FC236}">
                <a16:creationId xmlns:a16="http://schemas.microsoft.com/office/drawing/2014/main" id="{6DD5827C-49E1-4D94-A785-1F2DFBB37ADF}"/>
              </a:ext>
            </a:extLst>
          </p:cNvPr>
          <p:cNvSpPr txBox="1"/>
          <p:nvPr/>
        </p:nvSpPr>
        <p:spPr>
          <a:xfrm>
            <a:off x="8011944" y="6090750"/>
            <a:ext cx="620277" cy="430887"/>
          </a:xfrm>
          <a:prstGeom prst="rect">
            <a:avLst/>
          </a:prstGeom>
          <a:noFill/>
        </p:spPr>
        <p:txBody>
          <a:bodyPr wrap="square" lIns="0" tIns="0" rIns="0" bIns="0" rtlCol="0">
            <a:spAutoFit/>
          </a:bodyPr>
          <a:lstStyle/>
          <a:p>
            <a:r>
              <a:rPr lang="en-US" sz="2800" dirty="0"/>
              <a:t> -4</a:t>
            </a:r>
          </a:p>
        </p:txBody>
      </p:sp>
      <p:sp>
        <p:nvSpPr>
          <p:cNvPr id="28" name="Title 1">
            <a:extLst>
              <a:ext uri="{FF2B5EF4-FFF2-40B4-BE49-F238E27FC236}">
                <a16:creationId xmlns:a16="http://schemas.microsoft.com/office/drawing/2014/main" id="{2A1D87AC-39D0-4A89-B20C-527D3684B3C1}"/>
              </a:ext>
            </a:extLst>
          </p:cNvPr>
          <p:cNvSpPr txBox="1">
            <a:spLocks/>
          </p:cNvSpPr>
          <p:nvPr/>
        </p:nvSpPr>
        <p:spPr>
          <a:xfrm>
            <a:off x="477316" y="90658"/>
            <a:ext cx="11409884" cy="1325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t>Exemple:  Évalue.</a:t>
            </a:r>
            <a:br>
              <a:rPr lang="fr-FR" dirty="0"/>
            </a:br>
            <a:r>
              <a:rPr lang="fr-FR" sz="2700" dirty="0">
                <a:solidFill>
                  <a:srgbClr val="FF0000"/>
                </a:solidFill>
              </a:rPr>
              <a:t>Remarque</a:t>
            </a:r>
            <a:r>
              <a:rPr lang="fr-FR" sz="2700" dirty="0"/>
              <a:t>: La barre d’une fraction implique des parenthèses en haut et en bas. Alors, il faut évaluer le numérateur et le dénominateur individuellement.</a:t>
            </a:r>
          </a:p>
        </p:txBody>
      </p:sp>
    </p:spTree>
    <p:extLst>
      <p:ext uri="{BB962C8B-B14F-4D97-AF65-F5344CB8AC3E}">
        <p14:creationId xmlns:p14="http://schemas.microsoft.com/office/powerpoint/2010/main" val="258701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animBg="1"/>
      <p:bldP spid="11" grpId="0"/>
      <p:bldP spid="12" grpId="0" animBg="1"/>
      <p:bldP spid="18" grpId="0"/>
      <p:bldP spid="19" grpId="0" animBg="1"/>
      <p:bldP spid="21" grpId="0"/>
      <p:bldP spid="22" grpId="0"/>
      <p:bldP spid="23" grpId="0"/>
      <p:bldP spid="24" grpId="0"/>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9CFE-655F-476A-BDB6-40D8FFDC2021}"/>
              </a:ext>
            </a:extLst>
          </p:cNvPr>
          <p:cNvSpPr>
            <a:spLocks noGrp="1"/>
          </p:cNvSpPr>
          <p:nvPr>
            <p:ph type="title"/>
          </p:nvPr>
        </p:nvSpPr>
        <p:spPr>
          <a:xfrm>
            <a:off x="113571" y="-88340"/>
            <a:ext cx="12357295" cy="1325563"/>
          </a:xfrm>
        </p:spPr>
        <p:txBody>
          <a:bodyPr/>
          <a:lstStyle/>
          <a:p>
            <a:r>
              <a:rPr lang="fr-FR" dirty="0"/>
              <a:t>À ton tour!  Évalue.  </a:t>
            </a:r>
            <a:r>
              <a:rPr lang="fr-FR" sz="3200" dirty="0"/>
              <a:t>Clique seulement pour vérifier ta réponse.</a:t>
            </a:r>
            <a:endParaRPr lang="fr-FR" dirty="0"/>
          </a:p>
        </p:txBody>
      </p:sp>
      <p:sp>
        <p:nvSpPr>
          <p:cNvPr id="4" name="TextBox 3">
            <a:extLst>
              <a:ext uri="{FF2B5EF4-FFF2-40B4-BE49-F238E27FC236}">
                <a16:creationId xmlns:a16="http://schemas.microsoft.com/office/drawing/2014/main" id="{407298C2-1FB5-4B53-81B5-70FD319D12A4}"/>
              </a:ext>
            </a:extLst>
          </p:cNvPr>
          <p:cNvSpPr txBox="1"/>
          <p:nvPr/>
        </p:nvSpPr>
        <p:spPr>
          <a:xfrm>
            <a:off x="6811182" y="1240023"/>
            <a:ext cx="6668087" cy="584775"/>
          </a:xfrm>
          <a:prstGeom prst="rect">
            <a:avLst/>
          </a:prstGeom>
          <a:noFill/>
        </p:spPr>
        <p:txBody>
          <a:bodyPr wrap="square" rtlCol="0">
            <a:spAutoFit/>
          </a:bodyPr>
          <a:lstStyle/>
          <a:p>
            <a:r>
              <a:rPr lang="en-US" sz="3200" dirty="0"/>
              <a:t>7 + (-1) x (-3)</a:t>
            </a:r>
          </a:p>
        </p:txBody>
      </p:sp>
      <p:sp>
        <p:nvSpPr>
          <p:cNvPr id="5" name="TextBox 4">
            <a:extLst>
              <a:ext uri="{FF2B5EF4-FFF2-40B4-BE49-F238E27FC236}">
                <a16:creationId xmlns:a16="http://schemas.microsoft.com/office/drawing/2014/main" id="{85512E01-831D-4D54-9048-9E9309A180D2}"/>
              </a:ext>
            </a:extLst>
          </p:cNvPr>
          <p:cNvSpPr txBox="1"/>
          <p:nvPr/>
        </p:nvSpPr>
        <p:spPr>
          <a:xfrm>
            <a:off x="293074" y="1255989"/>
            <a:ext cx="5340377" cy="523220"/>
          </a:xfrm>
          <a:prstGeom prst="rect">
            <a:avLst/>
          </a:prstGeom>
          <a:noFill/>
        </p:spPr>
        <p:txBody>
          <a:bodyPr wrap="square" rtlCol="0">
            <a:spAutoFit/>
          </a:bodyPr>
          <a:lstStyle/>
          <a:p>
            <a:r>
              <a:rPr lang="fr-FR" sz="2800" dirty="0">
                <a:solidFill>
                  <a:srgbClr val="FF0000"/>
                </a:solidFill>
              </a:rPr>
              <a:t>Étape 1</a:t>
            </a:r>
            <a:r>
              <a:rPr lang="fr-FR" sz="2800" dirty="0"/>
              <a:t>:  les parenthèses:  aucune</a:t>
            </a:r>
          </a:p>
        </p:txBody>
      </p:sp>
      <p:sp>
        <p:nvSpPr>
          <p:cNvPr id="6" name="Rectangle 5">
            <a:extLst>
              <a:ext uri="{FF2B5EF4-FFF2-40B4-BE49-F238E27FC236}">
                <a16:creationId xmlns:a16="http://schemas.microsoft.com/office/drawing/2014/main" id="{0756FA94-33FD-434D-9EE5-3CF39C0D9CBA}"/>
              </a:ext>
            </a:extLst>
          </p:cNvPr>
          <p:cNvSpPr/>
          <p:nvPr/>
        </p:nvSpPr>
        <p:spPr>
          <a:xfrm>
            <a:off x="7447614" y="1239133"/>
            <a:ext cx="1749459"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85036BD-24AF-4E72-A379-BE5EB10274E3}"/>
                  </a:ext>
                </a:extLst>
              </p:cNvPr>
              <p:cNvSpPr txBox="1"/>
              <p:nvPr/>
            </p:nvSpPr>
            <p:spPr>
              <a:xfrm>
                <a:off x="6558549" y="2143150"/>
                <a:ext cx="6668087" cy="584775"/>
              </a:xfrm>
              <a:prstGeom prst="rect">
                <a:avLst/>
              </a:prstGeom>
              <a:noFill/>
            </p:spPr>
            <p:txBody>
              <a:bodyPr wrap="square" rtlCol="0">
                <a:spAutoFit/>
              </a:bodyPr>
              <a:lstStyle/>
              <a:p>
                <a:r>
                  <a:rPr lang="en-US" sz="3200" dirty="0"/>
                  <a:t>        </a:t>
                </a:r>
                <a:r>
                  <a:rPr lang="en-US" sz="3200" b="0" dirty="0"/>
                  <a:t> </a:t>
                </a:r>
                <a14:m>
                  <m:oMath xmlns:m="http://schemas.openxmlformats.org/officeDocument/2006/math">
                    <m:r>
                      <a:rPr lang="en-US" sz="3200" b="0" i="1" smtClean="0">
                        <a:latin typeface="Cambria Math" panose="02040503050406030204" pitchFamily="18" charset="0"/>
                      </a:rPr>
                      <m:t>7+3</m:t>
                    </m:r>
                  </m:oMath>
                </a14:m>
                <a:endParaRPr lang="en-US" sz="3200" dirty="0"/>
              </a:p>
            </p:txBody>
          </p:sp>
        </mc:Choice>
        <mc:Fallback xmlns="">
          <p:sp>
            <p:nvSpPr>
              <p:cNvPr id="7" name="TextBox 6">
                <a:extLst>
                  <a:ext uri="{FF2B5EF4-FFF2-40B4-BE49-F238E27FC236}">
                    <a16:creationId xmlns:a16="http://schemas.microsoft.com/office/drawing/2014/main" id="{685036BD-24AF-4E72-A379-BE5EB10274E3}"/>
                  </a:ext>
                </a:extLst>
              </p:cNvPr>
              <p:cNvSpPr txBox="1">
                <a:spLocks noRot="1" noChangeAspect="1" noMove="1" noResize="1" noEditPoints="1" noAdjustHandles="1" noChangeArrowheads="1" noChangeShapeType="1" noTextEdit="1"/>
              </p:cNvSpPr>
              <p:nvPr/>
            </p:nvSpPr>
            <p:spPr>
              <a:xfrm>
                <a:off x="6558549" y="2143150"/>
                <a:ext cx="6668087" cy="584775"/>
              </a:xfrm>
              <a:prstGeom prst="rect">
                <a:avLst/>
              </a:prstGeom>
              <a:blipFill>
                <a:blip r:embed="rId2"/>
                <a:stretch>
                  <a:fillRect/>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9DEC9520-1858-4D54-8CF0-C438DD80BD01}"/>
              </a:ext>
            </a:extLst>
          </p:cNvPr>
          <p:cNvSpPr txBox="1"/>
          <p:nvPr/>
        </p:nvSpPr>
        <p:spPr>
          <a:xfrm>
            <a:off x="257904" y="2233877"/>
            <a:ext cx="5838095"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p:txBody>
      </p:sp>
      <p:sp>
        <p:nvSpPr>
          <p:cNvPr id="9" name="Rectangle 8">
            <a:extLst>
              <a:ext uri="{FF2B5EF4-FFF2-40B4-BE49-F238E27FC236}">
                <a16:creationId xmlns:a16="http://schemas.microsoft.com/office/drawing/2014/main" id="{38F205B9-C9C2-4A3D-8456-2A8088357373}"/>
              </a:ext>
            </a:extLst>
          </p:cNvPr>
          <p:cNvSpPr/>
          <p:nvPr/>
        </p:nvSpPr>
        <p:spPr>
          <a:xfrm>
            <a:off x="7273000" y="2156474"/>
            <a:ext cx="1279176" cy="5838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18DC1A4-FAF7-444C-97AC-8470CB4F73E4}"/>
                  </a:ext>
                </a:extLst>
              </p:cNvPr>
              <p:cNvSpPr txBox="1"/>
              <p:nvPr/>
            </p:nvSpPr>
            <p:spPr>
              <a:xfrm>
                <a:off x="6677892" y="3150210"/>
                <a:ext cx="2198254"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 </m:t>
                      </m:r>
                      <m:r>
                        <a:rPr lang="en-US" sz="3200" b="0" i="1" smtClean="0">
                          <a:latin typeface="Cambria Math" panose="02040503050406030204" pitchFamily="18" charset="0"/>
                        </a:rPr>
                        <m:t>  10</m:t>
                      </m:r>
                    </m:oMath>
                  </m:oMathPara>
                </a14:m>
                <a:endParaRPr lang="en-US" sz="3200" dirty="0"/>
              </a:p>
            </p:txBody>
          </p:sp>
        </mc:Choice>
        <mc:Fallback xmlns="">
          <p:sp>
            <p:nvSpPr>
              <p:cNvPr id="10" name="TextBox 9">
                <a:extLst>
                  <a:ext uri="{FF2B5EF4-FFF2-40B4-BE49-F238E27FC236}">
                    <a16:creationId xmlns:a16="http://schemas.microsoft.com/office/drawing/2014/main" id="{818DC1A4-FAF7-444C-97AC-8470CB4F73E4}"/>
                  </a:ext>
                </a:extLst>
              </p:cNvPr>
              <p:cNvSpPr txBox="1">
                <a:spLocks noRot="1" noChangeAspect="1" noMove="1" noResize="1" noEditPoints="1" noAdjustHandles="1" noChangeArrowheads="1" noChangeShapeType="1" noTextEdit="1"/>
              </p:cNvSpPr>
              <p:nvPr/>
            </p:nvSpPr>
            <p:spPr>
              <a:xfrm>
                <a:off x="6677892" y="3150210"/>
                <a:ext cx="2198254" cy="584775"/>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9104CC9F-86E3-48AC-ADF6-98A172214026}"/>
              </a:ext>
            </a:extLst>
          </p:cNvPr>
          <p:cNvSpPr txBox="1"/>
          <p:nvPr/>
        </p:nvSpPr>
        <p:spPr>
          <a:xfrm>
            <a:off x="257905" y="3211765"/>
            <a:ext cx="5838094"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a:t>
            </a:r>
          </a:p>
        </p:txBody>
      </p:sp>
    </p:spTree>
    <p:extLst>
      <p:ext uri="{BB962C8B-B14F-4D97-AF65-F5344CB8AC3E}">
        <p14:creationId xmlns:p14="http://schemas.microsoft.com/office/powerpoint/2010/main" val="111914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animBg="1"/>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07298C2-1FB5-4B53-81B5-70FD319D12A4}"/>
                  </a:ext>
                </a:extLst>
              </p:cNvPr>
              <p:cNvSpPr txBox="1"/>
              <p:nvPr/>
            </p:nvSpPr>
            <p:spPr>
              <a:xfrm>
                <a:off x="4490024" y="1226577"/>
                <a:ext cx="6668087"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(−2)</m:t>
                      </m:r>
                      <m:d>
                        <m:dPr>
                          <m:begChr m:val="["/>
                          <m:endChr m:val="]"/>
                          <m:ctrlPr>
                            <a:rPr lang="en-US" sz="3200" b="0" i="1" smtClean="0">
                              <a:latin typeface="Cambria Math" panose="02040503050406030204" pitchFamily="18" charset="0"/>
                            </a:rPr>
                          </m:ctrlPr>
                        </m:dPr>
                        <m:e>
                          <m:r>
                            <a:rPr lang="en-US" sz="3200" b="0" i="1" smtClean="0">
                              <a:latin typeface="Cambria Math" panose="02040503050406030204" pitchFamily="18" charset="0"/>
                            </a:rPr>
                            <m:t>7+(−5)</m:t>
                          </m:r>
                        </m:e>
                      </m:d>
                    </m:oMath>
                  </m:oMathPara>
                </a14:m>
                <a:endParaRPr lang="en-US" sz="3200" dirty="0"/>
              </a:p>
            </p:txBody>
          </p:sp>
        </mc:Choice>
        <mc:Fallback xmlns="">
          <p:sp>
            <p:nvSpPr>
              <p:cNvPr id="4" name="TextBox 3">
                <a:extLst>
                  <a:ext uri="{FF2B5EF4-FFF2-40B4-BE49-F238E27FC236}">
                    <a16:creationId xmlns:a16="http://schemas.microsoft.com/office/drawing/2014/main" id="{407298C2-1FB5-4B53-81B5-70FD319D12A4}"/>
                  </a:ext>
                </a:extLst>
              </p:cNvPr>
              <p:cNvSpPr txBox="1">
                <a:spLocks noRot="1" noChangeAspect="1" noMove="1" noResize="1" noEditPoints="1" noAdjustHandles="1" noChangeArrowheads="1" noChangeShapeType="1" noTextEdit="1"/>
              </p:cNvSpPr>
              <p:nvPr/>
            </p:nvSpPr>
            <p:spPr>
              <a:xfrm>
                <a:off x="4490024" y="1226577"/>
                <a:ext cx="6668087" cy="584775"/>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85512E01-831D-4D54-9048-9E9309A180D2}"/>
              </a:ext>
            </a:extLst>
          </p:cNvPr>
          <p:cNvSpPr txBox="1"/>
          <p:nvPr/>
        </p:nvSpPr>
        <p:spPr>
          <a:xfrm>
            <a:off x="104335" y="1257355"/>
            <a:ext cx="3777480" cy="523220"/>
          </a:xfrm>
          <a:prstGeom prst="rect">
            <a:avLst/>
          </a:prstGeom>
          <a:noFill/>
        </p:spPr>
        <p:txBody>
          <a:bodyPr wrap="square" rtlCol="0">
            <a:spAutoFit/>
          </a:bodyPr>
          <a:lstStyle/>
          <a:p>
            <a:r>
              <a:rPr lang="fr-FR" sz="2800" dirty="0">
                <a:solidFill>
                  <a:srgbClr val="FF0000"/>
                </a:solidFill>
              </a:rPr>
              <a:t>Étape 1</a:t>
            </a:r>
            <a:r>
              <a:rPr lang="fr-FR" sz="2800" dirty="0"/>
              <a:t>:  les parenthèses  </a:t>
            </a:r>
          </a:p>
        </p:txBody>
      </p:sp>
      <p:sp>
        <p:nvSpPr>
          <p:cNvPr id="6" name="Rectangle 5">
            <a:extLst>
              <a:ext uri="{FF2B5EF4-FFF2-40B4-BE49-F238E27FC236}">
                <a16:creationId xmlns:a16="http://schemas.microsoft.com/office/drawing/2014/main" id="{0756FA94-33FD-434D-9EE5-3CF39C0D9CBA}"/>
              </a:ext>
            </a:extLst>
          </p:cNvPr>
          <p:cNvSpPr/>
          <p:nvPr/>
        </p:nvSpPr>
        <p:spPr>
          <a:xfrm>
            <a:off x="7332534" y="1239084"/>
            <a:ext cx="1973698"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5036BD-24AF-4E72-A379-BE5EB10274E3}"/>
              </a:ext>
            </a:extLst>
          </p:cNvPr>
          <p:cNvSpPr txBox="1"/>
          <p:nvPr/>
        </p:nvSpPr>
        <p:spPr>
          <a:xfrm>
            <a:off x="6503132" y="2145950"/>
            <a:ext cx="2252942" cy="584775"/>
          </a:xfrm>
          <a:prstGeom prst="rect">
            <a:avLst/>
          </a:prstGeom>
          <a:noFill/>
        </p:spPr>
        <p:txBody>
          <a:bodyPr wrap="square" rtlCol="0">
            <a:spAutoFit/>
          </a:bodyPr>
          <a:lstStyle/>
          <a:p>
            <a:r>
              <a:rPr lang="en-US" sz="3200" dirty="0">
                <a:latin typeface="Cambria" panose="02040503050406030204" pitchFamily="18" charset="0"/>
              </a:rPr>
              <a:t>     </a:t>
            </a:r>
            <a:r>
              <a:rPr lang="en-US" sz="3200" b="0" dirty="0">
                <a:latin typeface="Cambria" panose="02040503050406030204" pitchFamily="18" charset="0"/>
              </a:rPr>
              <a:t> (-2)(2)</a:t>
            </a:r>
            <a:endParaRPr lang="en-US" sz="3200" dirty="0">
              <a:latin typeface="Cambria" panose="02040503050406030204" pitchFamily="18" charset="0"/>
            </a:endParaRPr>
          </a:p>
        </p:txBody>
      </p:sp>
      <p:sp>
        <p:nvSpPr>
          <p:cNvPr id="8" name="TextBox 7">
            <a:extLst>
              <a:ext uri="{FF2B5EF4-FFF2-40B4-BE49-F238E27FC236}">
                <a16:creationId xmlns:a16="http://schemas.microsoft.com/office/drawing/2014/main" id="{9DEC9520-1858-4D54-8CF0-C438DD80BD01}"/>
              </a:ext>
            </a:extLst>
          </p:cNvPr>
          <p:cNvSpPr txBox="1"/>
          <p:nvPr/>
        </p:nvSpPr>
        <p:spPr>
          <a:xfrm>
            <a:off x="104335" y="2205177"/>
            <a:ext cx="5962106" cy="523220"/>
          </a:xfrm>
          <a:prstGeom prst="rect">
            <a:avLst/>
          </a:prstGeom>
          <a:noFill/>
        </p:spPr>
        <p:txBody>
          <a:bodyPr wrap="square" rtlCol="0">
            <a:spAutoFit/>
          </a:bodyPr>
          <a:lstStyle/>
          <a:p>
            <a:r>
              <a:rPr lang="fr-FR" sz="2800" dirty="0">
                <a:solidFill>
                  <a:srgbClr val="FF0000"/>
                </a:solidFill>
              </a:rPr>
              <a:t>Étape 2</a:t>
            </a:r>
            <a:r>
              <a:rPr lang="fr-FR" sz="2800" dirty="0"/>
              <a:t>:  la multiplication ou la division</a:t>
            </a:r>
          </a:p>
        </p:txBody>
      </p:sp>
      <p:sp>
        <p:nvSpPr>
          <p:cNvPr id="9" name="Rectangle 8">
            <a:extLst>
              <a:ext uri="{FF2B5EF4-FFF2-40B4-BE49-F238E27FC236}">
                <a16:creationId xmlns:a16="http://schemas.microsoft.com/office/drawing/2014/main" id="{38F205B9-C9C2-4A3D-8456-2A8088357373}"/>
              </a:ext>
            </a:extLst>
          </p:cNvPr>
          <p:cNvSpPr/>
          <p:nvPr/>
        </p:nvSpPr>
        <p:spPr>
          <a:xfrm>
            <a:off x="7040207" y="2133443"/>
            <a:ext cx="1279176" cy="584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18DC1A4-FAF7-444C-97AC-8470CB4F73E4}"/>
                  </a:ext>
                </a:extLst>
              </p:cNvPr>
              <p:cNvSpPr txBox="1"/>
              <p:nvPr/>
            </p:nvSpPr>
            <p:spPr>
              <a:xfrm>
                <a:off x="6807201" y="3096828"/>
                <a:ext cx="1736436"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−4</m:t>
                      </m:r>
                    </m:oMath>
                  </m:oMathPara>
                </a14:m>
                <a:endParaRPr lang="en-US" sz="3200" dirty="0"/>
              </a:p>
            </p:txBody>
          </p:sp>
        </mc:Choice>
        <mc:Fallback xmlns="">
          <p:sp>
            <p:nvSpPr>
              <p:cNvPr id="10" name="TextBox 9">
                <a:extLst>
                  <a:ext uri="{FF2B5EF4-FFF2-40B4-BE49-F238E27FC236}">
                    <a16:creationId xmlns:a16="http://schemas.microsoft.com/office/drawing/2014/main" id="{818DC1A4-FAF7-444C-97AC-8470CB4F73E4}"/>
                  </a:ext>
                </a:extLst>
              </p:cNvPr>
              <p:cNvSpPr txBox="1">
                <a:spLocks noRot="1" noChangeAspect="1" noMove="1" noResize="1" noEditPoints="1" noAdjustHandles="1" noChangeArrowheads="1" noChangeShapeType="1" noTextEdit="1"/>
              </p:cNvSpPr>
              <p:nvPr/>
            </p:nvSpPr>
            <p:spPr>
              <a:xfrm>
                <a:off x="6807201" y="3096828"/>
                <a:ext cx="1736436" cy="584775"/>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9104CC9F-86E3-48AC-ADF6-98A172214026}"/>
              </a:ext>
            </a:extLst>
          </p:cNvPr>
          <p:cNvSpPr txBox="1"/>
          <p:nvPr/>
        </p:nvSpPr>
        <p:spPr>
          <a:xfrm>
            <a:off x="104335" y="3183084"/>
            <a:ext cx="6828728" cy="523220"/>
          </a:xfrm>
          <a:prstGeom prst="rect">
            <a:avLst/>
          </a:prstGeom>
          <a:noFill/>
        </p:spPr>
        <p:txBody>
          <a:bodyPr wrap="square" rtlCol="0">
            <a:spAutoFit/>
          </a:bodyPr>
          <a:lstStyle/>
          <a:p>
            <a:r>
              <a:rPr lang="fr-FR" sz="2800" dirty="0">
                <a:solidFill>
                  <a:srgbClr val="FF0000"/>
                </a:solidFill>
              </a:rPr>
              <a:t>Étape 3</a:t>
            </a:r>
            <a:r>
              <a:rPr lang="fr-FR" sz="2800" dirty="0"/>
              <a:t>:  l’addition ou la soustraction: aucune</a:t>
            </a:r>
          </a:p>
        </p:txBody>
      </p:sp>
      <p:sp>
        <p:nvSpPr>
          <p:cNvPr id="13" name="Title 1">
            <a:extLst>
              <a:ext uri="{FF2B5EF4-FFF2-40B4-BE49-F238E27FC236}">
                <a16:creationId xmlns:a16="http://schemas.microsoft.com/office/drawing/2014/main" id="{EC5AD0CA-9FCE-463D-BC98-300E1C5B2B6A}"/>
              </a:ext>
            </a:extLst>
          </p:cNvPr>
          <p:cNvSpPr>
            <a:spLocks noGrp="1"/>
          </p:cNvSpPr>
          <p:nvPr>
            <p:ph type="title"/>
          </p:nvPr>
        </p:nvSpPr>
        <p:spPr>
          <a:xfrm>
            <a:off x="113571" y="-88340"/>
            <a:ext cx="12357295" cy="1325563"/>
          </a:xfrm>
        </p:spPr>
        <p:txBody>
          <a:bodyPr/>
          <a:lstStyle/>
          <a:p>
            <a:r>
              <a:rPr lang="fr-FR" dirty="0"/>
              <a:t>À ton tour!  Évalue.  </a:t>
            </a:r>
            <a:r>
              <a:rPr lang="fr-FR" sz="3200" dirty="0"/>
              <a:t>Clique seulement pour vérifier ta réponse.</a:t>
            </a:r>
            <a:endParaRPr lang="fr-FR" dirty="0"/>
          </a:p>
        </p:txBody>
      </p:sp>
    </p:spTree>
    <p:extLst>
      <p:ext uri="{BB962C8B-B14F-4D97-AF65-F5344CB8AC3E}">
        <p14:creationId xmlns:p14="http://schemas.microsoft.com/office/powerpoint/2010/main" val="221546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animBg="1"/>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E6ADCB8E30304D94D35FFC81045FD1" ma:contentTypeVersion="2" ma:contentTypeDescription="Create a new document." ma:contentTypeScope="" ma:versionID="1834e8873c30fbf3ee48c0d5c6549f05">
  <xsd:schema xmlns:xsd="http://www.w3.org/2001/XMLSchema" xmlns:xs="http://www.w3.org/2001/XMLSchema" xmlns:p="http://schemas.microsoft.com/office/2006/metadata/properties" xmlns:ns2="e434df0c-6b0c-4777-b414-5b538e35a899" targetNamespace="http://schemas.microsoft.com/office/2006/metadata/properties" ma:root="true" ma:fieldsID="886e66d275a952878685100e7fca1744" ns2:_="">
    <xsd:import namespace="e434df0c-6b0c-4777-b414-5b538e35a89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4df0c-6b0c-4777-b414-5b538e35a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A882F-BCC1-4F4D-9593-C2F6688525F2}"/>
</file>

<file path=customXml/itemProps2.xml><?xml version="1.0" encoding="utf-8"?>
<ds:datastoreItem xmlns:ds="http://schemas.openxmlformats.org/officeDocument/2006/customXml" ds:itemID="{17F4C1C2-6071-48B6-BB46-61B2A97B8D28}">
  <ds:schemaRefs>
    <ds:schemaRef ds:uri="http://schemas.microsoft.com/sharepoint/v3/contenttype/forms"/>
  </ds:schemaRefs>
</ds:datastoreItem>
</file>

<file path=customXml/itemProps3.xml><?xml version="1.0" encoding="utf-8"?>
<ds:datastoreItem xmlns:ds="http://schemas.openxmlformats.org/officeDocument/2006/customXml" ds:itemID="{277500D8-6E2D-447C-B4EB-B1A07FEB9D24}">
  <ds:schemaRefs>
    <ds:schemaRef ds:uri="http://schemas.microsoft.com/office/2006/metadata/properties"/>
    <ds:schemaRef ds:uri="http://schemas.microsoft.com/office/infopath/2007/PartnerControls"/>
    <ds:schemaRef ds:uri="717987ee-c82c-4776-b480-5ff807c8c756"/>
    <ds:schemaRef ds:uri="http://schemas.microsoft.com/office/2006/documentManagement/types"/>
    <ds:schemaRef ds:uri="http://purl.org/dc/terms/"/>
    <ds:schemaRef ds:uri="http://schemas.openxmlformats.org/package/2006/metadata/core-properti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2376</TotalTime>
  <Words>969</Words>
  <Application>Microsoft Office PowerPoint</Application>
  <PresentationFormat>Widescreen</PresentationFormat>
  <Paragraphs>144</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vt:lpstr>
      <vt:lpstr>Cambria Math</vt:lpstr>
      <vt:lpstr>Office Theme</vt:lpstr>
      <vt:lpstr>La priorité des opérations</vt:lpstr>
      <vt:lpstr>Réchauffement:  Complète les exemples, puis clique pour vérifier tes réponses. </vt:lpstr>
      <vt:lpstr>La priorité des opérations: Que souviens-tu?.   Essaie cet exemple, puis, clique pour vérifier ton travail. Remarque: Quand on travaille verticalement pour résoudre une équation, le signe d’égalité n’est pas nécessaire. </vt:lpstr>
      <vt:lpstr>La priorité des opérations</vt:lpstr>
      <vt:lpstr>Exemple:  Évalue.</vt:lpstr>
      <vt:lpstr>Exemple:  Évalue. Remarque: La barre d’une fraction implique des parenthèses en haut et en bas. Alors, il faut évaluer le numérateur et le dénominateur individuellement.</vt:lpstr>
      <vt:lpstr>PowerPoint Presentation</vt:lpstr>
      <vt:lpstr>À ton tour!  Évalue.  Clique seulement pour vérifier ta réponse.</vt:lpstr>
      <vt:lpstr>À ton tour!  Évalue.  Clique seulement pour vérifier ta réponse.</vt:lpstr>
      <vt:lpstr>À ton tour!  Évalue.  Clique seulement pour vérifier ta réponse.</vt:lpstr>
      <vt:lpstr>À ton tour!  Évalue.  Clique seulement pour vérifier ta réponse.</vt:lpstr>
      <vt:lpstr>À  ton tour!  Évalue.  Clique seulement pour vérifier ta réponse.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Integers</dc:title>
  <dc:creator>Coleman, Charlene (ASD-S)</dc:creator>
  <cp:lastModifiedBy>Coleman, Charlene (ASD-S)</cp:lastModifiedBy>
  <cp:revision>49</cp:revision>
  <dcterms:created xsi:type="dcterms:W3CDTF">2020-04-10T12:33:10Z</dcterms:created>
  <dcterms:modified xsi:type="dcterms:W3CDTF">2020-05-22T11:48:22Z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0x0101005FE6ADCB8E30304D94D35FFC81045FD1</vt:lpwstr>
  </property>
</Properties>
</file>